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61" r:id="rId6"/>
    <p:sldId id="283" r:id="rId7"/>
    <p:sldId id="284" r:id="rId8"/>
    <p:sldId id="279" r:id="rId9"/>
    <p:sldId id="280" r:id="rId10"/>
    <p:sldId id="274" r:id="rId11"/>
    <p:sldId id="285" r:id="rId12"/>
    <p:sldId id="286" r:id="rId13"/>
    <p:sldId id="287" r:id="rId14"/>
    <p:sldId id="275" r:id="rId15"/>
    <p:sldId id="276" r:id="rId16"/>
    <p:sldId id="281" r:id="rId17"/>
    <p:sldId id="277" r:id="rId18"/>
    <p:sldId id="278" r:id="rId19"/>
    <p:sldId id="266" r:id="rId20"/>
    <p:sldId id="264" r:id="rId21"/>
    <p:sldId id="282" r:id="rId22"/>
    <p:sldId id="265" r:id="rId23"/>
    <p:sldId id="288" r:id="rId24"/>
    <p:sldId id="289" r:id="rId25"/>
    <p:sldId id="290" r:id="rId26"/>
    <p:sldId id="291" r:id="rId27"/>
    <p:sldId id="292" r:id="rId28"/>
    <p:sldId id="293" r:id="rId29"/>
    <p:sldId id="294"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7"/>
    <p:restoredTop sz="92925"/>
  </p:normalViewPr>
  <p:slideViewPr>
    <p:cSldViewPr snapToGrid="0">
      <p:cViewPr varScale="1">
        <p:scale>
          <a:sx n="104" d="100"/>
          <a:sy n="104" d="100"/>
        </p:scale>
        <p:origin x="462" y="72"/>
      </p:cViewPr>
      <p:guideLst/>
    </p:cSldViewPr>
  </p:slideViewPr>
  <p:notesTextViewPr>
    <p:cViewPr>
      <p:scale>
        <a:sx n="1" d="1"/>
        <a:sy n="1" d="1"/>
      </p:scale>
      <p:origin x="0" y="0"/>
    </p:cViewPr>
  </p:notesTextViewPr>
  <p:sorterViewPr>
    <p:cViewPr>
      <p:scale>
        <a:sx n="100" d="100"/>
        <a:sy n="100" d="100"/>
      </p:scale>
      <p:origin x="0" y="-40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F7C59-3D88-4F30-86C3-AC0225C79E26}" type="datetimeFigureOut">
              <a:rPr lang="en-GB" smtClean="0"/>
              <a:t>29/06/2020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49F7-2EB6-4598-BE52-531348DB3669}" type="slidenum">
              <a:rPr lang="en-GB" smtClean="0"/>
              <a:t>‹#›</a:t>
            </a:fld>
            <a:endParaRPr lang="en-GB"/>
          </a:p>
        </p:txBody>
      </p:sp>
    </p:spTree>
    <p:extLst>
      <p:ext uri="{BB962C8B-B14F-4D97-AF65-F5344CB8AC3E}">
        <p14:creationId xmlns:p14="http://schemas.microsoft.com/office/powerpoint/2010/main" val="21963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AE2A-844E-4184-8166-F5FCE2A6F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2F1779-E4E1-40EA-979C-5CD893E80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AA82C0-9145-4699-BE90-9E7B9104CDE7}"/>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5" name="Footer Placeholder 4">
            <a:extLst>
              <a:ext uri="{FF2B5EF4-FFF2-40B4-BE49-F238E27FC236}">
                <a16:creationId xmlns:a16="http://schemas.microsoft.com/office/drawing/2014/main" id="{FDFD9B21-51BF-42A4-BDB5-8A569A860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14052-0827-4FB8-9FF6-1F1F40608D9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2389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FFE-B875-4525-8A84-7E3AF5FAB2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821F79-FB56-431B-B7E6-7DF1D5F39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CB49E-20B1-42D0-8E92-709D96B90E79}"/>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5" name="Footer Placeholder 4">
            <a:extLst>
              <a:ext uri="{FF2B5EF4-FFF2-40B4-BE49-F238E27FC236}">
                <a16:creationId xmlns:a16="http://schemas.microsoft.com/office/drawing/2014/main" id="{32B00E9D-AEE9-4262-A15B-1390A330C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A6A53-1CD7-4240-89AF-8A85CBE3F53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58476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1290D-D4C6-437A-8C96-75DACDB356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A8CC4-DAD0-4AEF-946B-47BD0B1DD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A2A013-9352-4B10-BE99-F7294D2BF8C1}"/>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5" name="Footer Placeholder 4">
            <a:extLst>
              <a:ext uri="{FF2B5EF4-FFF2-40B4-BE49-F238E27FC236}">
                <a16:creationId xmlns:a16="http://schemas.microsoft.com/office/drawing/2014/main" id="{1D2251D8-BEB1-4770-A77F-B1007CB1A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306DF-FC70-44DC-90D9-F384FA27769F}"/>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176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0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129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04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193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818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38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0519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055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5A3F-B463-4C82-A7C5-0C98169729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9947C-42DC-48CC-A829-1746713A2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75BCD8-F50A-4760-8878-CB0213E7FDB1}"/>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5" name="Footer Placeholder 4">
            <a:extLst>
              <a:ext uri="{FF2B5EF4-FFF2-40B4-BE49-F238E27FC236}">
                <a16:creationId xmlns:a16="http://schemas.microsoft.com/office/drawing/2014/main" id="{2EC2691E-0781-4ECA-B04F-BF588FBDBD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9744D9-95C2-4EEC-A3BF-5FF4BAC0D763}"/>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91035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842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917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759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C9FF-B9B4-400F-BE2A-0BD417CEE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E7E391-5C44-4C9B-916D-3B83505F7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3EF55-51BA-4DB2-9192-4AE83755F358}"/>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5" name="Footer Placeholder 4">
            <a:extLst>
              <a:ext uri="{FF2B5EF4-FFF2-40B4-BE49-F238E27FC236}">
                <a16:creationId xmlns:a16="http://schemas.microsoft.com/office/drawing/2014/main" id="{F8B39FA2-A0BC-4C9C-9AD5-5A55F88CE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05F70-BE84-4A65-91D2-91860DCDFDB2}"/>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61142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DAED-3ADC-4C13-9323-3EB9CD33E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C697E9-6E30-4F27-8DF0-B2D9620DA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EB57D1-D0D0-4A06-AEAA-2708FEF87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1EC5C-10AF-47FB-BA81-16ED30328FFB}"/>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6" name="Footer Placeholder 5">
            <a:extLst>
              <a:ext uri="{FF2B5EF4-FFF2-40B4-BE49-F238E27FC236}">
                <a16:creationId xmlns:a16="http://schemas.microsoft.com/office/drawing/2014/main" id="{EB23E5C8-9C29-4D11-8457-36C83FAB4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32871-75B1-42AD-A122-485158E4950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3275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254E-4FBA-4FE9-BF2C-D2278F184A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BFBECD-F96B-453E-800C-45F53AA18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C0E05-4984-4C20-800B-468F6CA71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2528CB-F46E-41C5-AD63-F20AABEAB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73032-B056-48C5-933C-FDBBC1EBE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7FE292-B2AA-4DB7-A56D-428BB56DCD0B}"/>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8" name="Footer Placeholder 7">
            <a:extLst>
              <a:ext uri="{FF2B5EF4-FFF2-40B4-BE49-F238E27FC236}">
                <a16:creationId xmlns:a16="http://schemas.microsoft.com/office/drawing/2014/main" id="{951E2F32-88A7-40D1-B0EE-388F14646E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4CCEB7-4BC1-4EF7-9182-0894B0A0553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268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58AF-E48D-4CA5-AD31-15A97F339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9661F9-A819-4E1E-995C-C4539DD7D46F}"/>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4" name="Footer Placeholder 3">
            <a:extLst>
              <a:ext uri="{FF2B5EF4-FFF2-40B4-BE49-F238E27FC236}">
                <a16:creationId xmlns:a16="http://schemas.microsoft.com/office/drawing/2014/main" id="{92D59A7B-3C78-4BBF-AA52-7CB8EFFDE5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F1465F-0263-473F-A87E-7EB0BBD0BDCD}"/>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04411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E7A88-7B76-4EB7-B8AC-6303D9FB4898}"/>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3" name="Footer Placeholder 2">
            <a:extLst>
              <a:ext uri="{FF2B5EF4-FFF2-40B4-BE49-F238E27FC236}">
                <a16:creationId xmlns:a16="http://schemas.microsoft.com/office/drawing/2014/main" id="{62BEF95E-59E0-44C0-ABDC-FA94DBFE0B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1D34B5-0E34-4198-8D55-B372413E483E}"/>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29110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7AFA-679D-4612-AF23-F146D1C6D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7B3E51-3EF4-4762-88BA-0A934C813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D84573-8842-40EC-ACF9-B0ACD4F5C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E0863-60B7-4136-B439-C3FFDDB50A67}"/>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6" name="Footer Placeholder 5">
            <a:extLst>
              <a:ext uri="{FF2B5EF4-FFF2-40B4-BE49-F238E27FC236}">
                <a16:creationId xmlns:a16="http://schemas.microsoft.com/office/drawing/2014/main" id="{A813C4CF-5B22-494B-8421-0E6D1CE10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BEE6E-683C-432A-AD8E-B3BCEC25A147}"/>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82904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884-EE4E-4A69-BFCF-7BB7C6099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2D8B88-D612-4908-AD85-09968F958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3A948B-183F-4781-BE6B-C9410491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16011-87F4-4305-8D74-5BD5BFED1B2A}"/>
              </a:ext>
            </a:extLst>
          </p:cNvPr>
          <p:cNvSpPr>
            <a:spLocks noGrp="1"/>
          </p:cNvSpPr>
          <p:nvPr>
            <p:ph type="dt" sz="half" idx="10"/>
          </p:nvPr>
        </p:nvSpPr>
        <p:spPr/>
        <p:txBody>
          <a:bodyPr/>
          <a:lstStyle/>
          <a:p>
            <a:fld id="{6599BF00-07EA-4F6B-A6C6-F876417F0E0A}" type="datetimeFigureOut">
              <a:rPr lang="en-GB" smtClean="0"/>
              <a:t>29/06/2020</a:t>
            </a:fld>
            <a:endParaRPr lang="en-GB"/>
          </a:p>
        </p:txBody>
      </p:sp>
      <p:sp>
        <p:nvSpPr>
          <p:cNvPr id="6" name="Footer Placeholder 5">
            <a:extLst>
              <a:ext uri="{FF2B5EF4-FFF2-40B4-BE49-F238E27FC236}">
                <a16:creationId xmlns:a16="http://schemas.microsoft.com/office/drawing/2014/main" id="{0EA39ECB-FD4A-4663-97F1-3FAC2756D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A65BD-446D-43DD-AF22-9E801B8E611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81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E4EE2-782E-40C8-85F2-5D4974D78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F9F5F-4847-45A7-9F3C-3F1595A49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71059-3B0C-4E63-B8CA-ACE8439B4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9BF00-07EA-4F6B-A6C6-F876417F0E0A}" type="datetimeFigureOut">
              <a:rPr lang="en-GB" smtClean="0"/>
              <a:t>29/06/2020</a:t>
            </a:fld>
            <a:endParaRPr lang="en-GB"/>
          </a:p>
        </p:txBody>
      </p:sp>
      <p:sp>
        <p:nvSpPr>
          <p:cNvPr id="5" name="Footer Placeholder 4">
            <a:extLst>
              <a:ext uri="{FF2B5EF4-FFF2-40B4-BE49-F238E27FC236}">
                <a16:creationId xmlns:a16="http://schemas.microsoft.com/office/drawing/2014/main" id="{B05A75F4-1F61-4684-BC5A-9EB874EFC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3137E8-7445-4F8B-BA19-91441DCC5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6CBE-EA04-41F6-BB87-B7B4A454DB93}" type="slidenum">
              <a:rPr lang="en-GB" smtClean="0"/>
              <a:t>‹#›</a:t>
            </a:fld>
            <a:endParaRPr lang="en-GB"/>
          </a:p>
        </p:txBody>
      </p:sp>
    </p:spTree>
    <p:extLst>
      <p:ext uri="{BB962C8B-B14F-4D97-AF65-F5344CB8AC3E}">
        <p14:creationId xmlns:p14="http://schemas.microsoft.com/office/powerpoint/2010/main" val="285359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F70216E-FF68-A24A-8955-A508A6B1F5A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60032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meo.com/417748450/4ede2b45cf"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8071939/1fac2b6e16"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5235/57eb3ce58b" TargetMode="External"/><Relationship Id="rId1" Type="http://schemas.openxmlformats.org/officeDocument/2006/relationships/slideLayout" Target="../slideLayouts/slideLayout18.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D171-177A-4946-B5B0-675DB4E6E5A0}"/>
              </a:ext>
            </a:extLst>
          </p:cNvPr>
          <p:cNvPicPr>
            <a:picLocks noChangeAspect="1"/>
          </p:cNvPicPr>
          <p:nvPr/>
        </p:nvPicPr>
        <p:blipFill>
          <a:blip r:embed="rId2"/>
          <a:stretch>
            <a:fillRect/>
          </a:stretch>
        </p:blipFill>
        <p:spPr>
          <a:xfrm>
            <a:off x="5503249" y="1881619"/>
            <a:ext cx="6203803" cy="4699416"/>
          </a:xfrm>
          <a:prstGeom prst="rect">
            <a:avLst/>
          </a:prstGeom>
        </p:spPr>
      </p:pic>
      <p:sp>
        <p:nvSpPr>
          <p:cNvPr id="6" name="Rectangle 7">
            <a:extLst>
              <a:ext uri="{FF2B5EF4-FFF2-40B4-BE49-F238E27FC236}">
                <a16:creationId xmlns:a16="http://schemas.microsoft.com/office/drawing/2014/main" id="{ADB0AA98-3E7D-104A-B5BC-301B9591DAC7}"/>
              </a:ext>
            </a:extLst>
          </p:cNvPr>
          <p:cNvSpPr/>
          <p:nvPr/>
        </p:nvSpPr>
        <p:spPr>
          <a:xfrm>
            <a:off x="-1133957" y="4401010"/>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Living well</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3B55A9B1-7DE5-AB4C-A46B-D2B45F013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495"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115DA-DF77-4D33-B598-23112F32959A}"/>
              </a:ext>
            </a:extLst>
          </p:cNvPr>
          <p:cNvSpPr/>
          <p:nvPr/>
        </p:nvSpPr>
        <p:spPr>
          <a:xfrm>
            <a:off x="478040" y="1388412"/>
            <a:ext cx="807432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Sleep is so important for you to stay well </a:t>
            </a:r>
          </a:p>
        </p:txBody>
      </p:sp>
      <p:sp>
        <p:nvSpPr>
          <p:cNvPr id="3" name="TextBox 2">
            <a:extLst>
              <a:ext uri="{FF2B5EF4-FFF2-40B4-BE49-F238E27FC236}">
                <a16:creationId xmlns:a16="http://schemas.microsoft.com/office/drawing/2014/main" id="{D3492159-C3F4-4AE8-891D-76FB841377FE}"/>
              </a:ext>
            </a:extLst>
          </p:cNvPr>
          <p:cNvSpPr txBox="1"/>
          <p:nvPr/>
        </p:nvSpPr>
        <p:spPr>
          <a:xfrm>
            <a:off x="5912645" y="2526554"/>
            <a:ext cx="4632960" cy="3447098"/>
          </a:xfrm>
          <a:prstGeom prst="rect">
            <a:avLst/>
          </a:prstGeom>
          <a:noFill/>
        </p:spPr>
        <p:txBody>
          <a:bodyPr wrap="square" rtlCol="0">
            <a:spAutoFit/>
          </a:bodyPr>
          <a:lstStyle/>
          <a:p>
            <a:pPr>
              <a:spcBef>
                <a:spcPts val="1200"/>
              </a:spcBef>
            </a:pPr>
            <a:r>
              <a:rPr lang="en-GB" sz="2800" dirty="0">
                <a:solidFill>
                  <a:schemeClr val="tx1">
                    <a:lumMod val="75000"/>
                    <a:lumOff val="25000"/>
                  </a:schemeClr>
                </a:solidFill>
                <a:latin typeface="Calibri" panose="020F0502020204030204" pitchFamily="34" charset="0"/>
                <a:cs typeface="Calibri" panose="020F0502020204030204" pitchFamily="34" charset="0"/>
              </a:rPr>
              <a:t>It will help you: </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Feel good</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Concentrate</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Learn better</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Improve your memory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Stay fit and healthy.</a:t>
            </a:r>
          </a:p>
        </p:txBody>
      </p:sp>
      <p:pic>
        <p:nvPicPr>
          <p:cNvPr id="4" name="Picture 3">
            <a:extLst>
              <a:ext uri="{FF2B5EF4-FFF2-40B4-BE49-F238E27FC236}">
                <a16:creationId xmlns:a16="http://schemas.microsoft.com/office/drawing/2014/main" id="{3A765497-FD7F-4684-813E-3BC502531D26}"/>
              </a:ext>
            </a:extLst>
          </p:cNvPr>
          <p:cNvPicPr>
            <a:picLocks noChangeAspect="1"/>
          </p:cNvPicPr>
          <p:nvPr/>
        </p:nvPicPr>
        <p:blipFill>
          <a:blip r:embed="rId2"/>
          <a:stretch>
            <a:fillRect/>
          </a:stretch>
        </p:blipFill>
        <p:spPr>
          <a:xfrm>
            <a:off x="627257" y="2531182"/>
            <a:ext cx="4799440" cy="3808808"/>
          </a:xfrm>
          <a:prstGeom prst="rect">
            <a:avLst/>
          </a:prstGeom>
        </p:spPr>
      </p:pic>
    </p:spTree>
    <p:extLst>
      <p:ext uri="{BB962C8B-B14F-4D97-AF65-F5344CB8AC3E}">
        <p14:creationId xmlns:p14="http://schemas.microsoft.com/office/powerpoint/2010/main" val="97278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8453C-EB32-425A-BC3F-1EF955EC480E}"/>
              </a:ext>
            </a:extLst>
          </p:cNvPr>
          <p:cNvSpPr/>
          <p:nvPr/>
        </p:nvSpPr>
        <p:spPr>
          <a:xfrm>
            <a:off x="537031" y="1403097"/>
            <a:ext cx="593316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kind to yourself and others</a:t>
            </a:r>
          </a:p>
        </p:txBody>
      </p:sp>
      <p:sp>
        <p:nvSpPr>
          <p:cNvPr id="5" name="TextBox 4">
            <a:extLst>
              <a:ext uri="{FF2B5EF4-FFF2-40B4-BE49-F238E27FC236}">
                <a16:creationId xmlns:a16="http://schemas.microsoft.com/office/drawing/2014/main" id="{E88E45AB-FF03-4985-AF8C-06D931F3CB6D}"/>
              </a:ext>
            </a:extLst>
          </p:cNvPr>
          <p:cNvSpPr txBox="1"/>
          <p:nvPr/>
        </p:nvSpPr>
        <p:spPr>
          <a:xfrm>
            <a:off x="537031" y="2564648"/>
            <a:ext cx="10506911"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If you wouldn’t say something to someone in person then don’t write it down.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Just be kind, be sensible and talk. </a:t>
            </a:r>
          </a:p>
        </p:txBody>
      </p:sp>
    </p:spTree>
    <p:extLst>
      <p:ext uri="{BB962C8B-B14F-4D97-AF65-F5344CB8AC3E}">
        <p14:creationId xmlns:p14="http://schemas.microsoft.com/office/powerpoint/2010/main" val="20531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0131B-99CA-4F1B-88EF-149947E9592C}"/>
              </a:ext>
            </a:extLst>
          </p:cNvPr>
          <p:cNvSpPr txBox="1"/>
          <p:nvPr/>
        </p:nvSpPr>
        <p:spPr>
          <a:xfrm>
            <a:off x="7789890" y="1551983"/>
            <a:ext cx="3882452" cy="4278094"/>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“Try to be a rainbow in someone’s cloud.”</a:t>
            </a:r>
          </a:p>
          <a:p>
            <a:pPr algn="ctr"/>
            <a:endParaRPr lang="en-GB" sz="2400"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en-GB" sz="2400" b="1" dirty="0">
                <a:solidFill>
                  <a:schemeClr val="tx1">
                    <a:lumMod val="75000"/>
                    <a:lumOff val="25000"/>
                  </a:schemeClr>
                </a:solidFill>
                <a:latin typeface="Calibri" panose="020F0502020204030204" pitchFamily="34" charset="0"/>
                <a:cs typeface="Calibri" panose="020F0502020204030204" pitchFamily="34" charset="0"/>
              </a:rPr>
              <a:t>Maya Angelou</a:t>
            </a:r>
          </a:p>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American singer, dance, actor, writer, poet and activist</a:t>
            </a:r>
          </a:p>
        </p:txBody>
      </p:sp>
      <p:pic>
        <p:nvPicPr>
          <p:cNvPr id="5" name="Picture 4" descr="A picture containing food, drawing, brush&#10;&#10;Description automatically generated">
            <a:extLst>
              <a:ext uri="{FF2B5EF4-FFF2-40B4-BE49-F238E27FC236}">
                <a16:creationId xmlns:a16="http://schemas.microsoft.com/office/drawing/2014/main" id="{ADE3B154-F5D7-5C43-86C3-2FEBBC73C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485" y="1757002"/>
            <a:ext cx="7122886" cy="3868057"/>
          </a:xfrm>
          <a:prstGeom prst="rect">
            <a:avLst/>
          </a:prstGeom>
        </p:spPr>
      </p:pic>
    </p:spTree>
    <p:extLst>
      <p:ext uri="{BB962C8B-B14F-4D97-AF65-F5344CB8AC3E}">
        <p14:creationId xmlns:p14="http://schemas.microsoft.com/office/powerpoint/2010/main" val="816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DD5E55-53C0-46DB-81FF-332036F23337}"/>
              </a:ext>
            </a:extLst>
          </p:cNvPr>
          <p:cNvSpPr/>
          <p:nvPr/>
        </p:nvSpPr>
        <p:spPr>
          <a:xfrm>
            <a:off x="525935" y="1451840"/>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4" name="Rectangle 3">
            <a:extLst>
              <a:ext uri="{FF2B5EF4-FFF2-40B4-BE49-F238E27FC236}">
                <a16:creationId xmlns:a16="http://schemas.microsoft.com/office/drawing/2014/main" id="{391D9C78-920F-46F1-A54F-5DD9E27E8221}"/>
              </a:ext>
            </a:extLst>
          </p:cNvPr>
          <p:cNvSpPr/>
          <p:nvPr/>
        </p:nvSpPr>
        <p:spPr>
          <a:xfrm>
            <a:off x="525935" y="2379575"/>
            <a:ext cx="7817900" cy="1692771"/>
          </a:xfrm>
          <a:prstGeom prst="rect">
            <a:avLst/>
          </a:prstGeom>
        </p:spPr>
        <p:txBody>
          <a:bodyPr wrap="square">
            <a:spAutoFit/>
          </a:bodyPr>
          <a:lstStyle/>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Give new things a chance.</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Don’t give up.</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Embrace new opportunities.</a:t>
            </a:r>
            <a:endParaRPr lang="en-GB" sz="2800" dirty="0">
              <a:solidFill>
                <a:schemeClr val="tx1">
                  <a:lumMod val="75000"/>
                  <a:lumOff val="25000"/>
                </a:schemeClr>
              </a:solidFill>
            </a:endParaRPr>
          </a:p>
        </p:txBody>
      </p:sp>
    </p:spTree>
    <p:extLst>
      <p:ext uri="{BB962C8B-B14F-4D97-AF65-F5344CB8AC3E}">
        <p14:creationId xmlns:p14="http://schemas.microsoft.com/office/powerpoint/2010/main" val="92505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2D70D-BA6D-42AC-8B53-49A3309F5D24}"/>
              </a:ext>
            </a:extLst>
          </p:cNvPr>
          <p:cNvSpPr txBox="1"/>
          <p:nvPr/>
        </p:nvSpPr>
        <p:spPr>
          <a:xfrm>
            <a:off x="7433583" y="6336977"/>
            <a:ext cx="4401432" cy="400110"/>
          </a:xfrm>
          <a:prstGeom prst="rect">
            <a:avLst/>
          </a:prstGeom>
          <a:noFill/>
        </p:spPr>
        <p:txBody>
          <a:bodyPr wrap="square" rtlCol="0">
            <a:spAutoFit/>
          </a:bodyPr>
          <a:lstStyle/>
          <a:p>
            <a:pPr algn="r"/>
            <a:r>
              <a:rPr lang="en-GB" sz="2000" b="1" dirty="0">
                <a:solidFill>
                  <a:srgbClr val="FD6300"/>
                </a:solidFill>
                <a:latin typeface="Calibri" panose="020F0502020204030204" pitchFamily="34" charset="0"/>
              </a:rPr>
              <a:t>Read more on page 137</a:t>
            </a:r>
          </a:p>
        </p:txBody>
      </p:sp>
      <p:sp>
        <p:nvSpPr>
          <p:cNvPr id="5" name="Rectangle 4">
            <a:extLst>
              <a:ext uri="{FF2B5EF4-FFF2-40B4-BE49-F238E27FC236}">
                <a16:creationId xmlns:a16="http://schemas.microsoft.com/office/drawing/2014/main" id="{B04B4A76-D1C5-4139-A5E9-C38FFF1A9704}"/>
              </a:ext>
            </a:extLst>
          </p:cNvPr>
          <p:cNvSpPr/>
          <p:nvPr/>
        </p:nvSpPr>
        <p:spPr>
          <a:xfrm>
            <a:off x="491845" y="1387759"/>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6" name="TextBox 5">
            <a:extLst>
              <a:ext uri="{FF2B5EF4-FFF2-40B4-BE49-F238E27FC236}">
                <a16:creationId xmlns:a16="http://schemas.microsoft.com/office/drawing/2014/main" id="{90842902-9970-ED4B-BDF0-8EC5647BDC49}"/>
              </a:ext>
            </a:extLst>
          </p:cNvPr>
          <p:cNvSpPr txBox="1"/>
          <p:nvPr/>
        </p:nvSpPr>
        <p:spPr>
          <a:xfrm>
            <a:off x="614393" y="2358550"/>
            <a:ext cx="10933442" cy="2404542"/>
          </a:xfrm>
          <a:prstGeom prst="rect">
            <a:avLst/>
          </a:prstGeom>
          <a:noFill/>
          <a:ln>
            <a:solidFill>
              <a:srgbClr val="FD6300"/>
            </a:solidFill>
          </a:ln>
        </p:spPr>
        <p:txBody>
          <a:bodyPr wrap="square" tIns="108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The connections you make, and the questions you ask in those subjects, are more important than any others. If your starting point in the subjects you don’t like is behind where it is in your favourite subjects, then you’ll have to try even harder to make more progress and get where you’re going. You can either look at that as something to be afraid of or something to challenge yourself with. </a:t>
            </a:r>
          </a:p>
        </p:txBody>
      </p:sp>
    </p:spTree>
    <p:extLst>
      <p:ext uri="{BB962C8B-B14F-4D97-AF65-F5344CB8AC3E}">
        <p14:creationId xmlns:p14="http://schemas.microsoft.com/office/powerpoint/2010/main" val="33813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6194" y="2084691"/>
            <a:ext cx="8358691" cy="3416320"/>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“Fear is just an emotion, you can’t let your emotions rule your life</a:t>
            </a:r>
            <a:r>
              <a:rPr lang="mr-IN" sz="3600" b="1" dirty="0">
                <a:solidFill>
                  <a:schemeClr val="tx1">
                    <a:lumMod val="75000"/>
                    <a:lumOff val="25000"/>
                  </a:schemeClr>
                </a:solidFill>
                <a:latin typeface="Calibri" panose="020F0502020204030204" pitchFamily="34" charset="0"/>
              </a:rPr>
              <a:t>…</a:t>
            </a:r>
            <a:r>
              <a:rPr lang="en-GB" sz="3600" b="1" dirty="0">
                <a:solidFill>
                  <a:schemeClr val="tx1">
                    <a:lumMod val="75000"/>
                    <a:lumOff val="25000"/>
                  </a:schemeClr>
                </a:solidFill>
                <a:latin typeface="Calibri" panose="020F0502020204030204" pitchFamily="34" charset="0"/>
                <a:cs typeface="Calibri" panose="020F0502020204030204" pitchFamily="34" charset="0"/>
              </a:rPr>
              <a:t>you just have to do what you would do if you weren’t afraid and then go from there.”</a:t>
            </a: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b="1" dirty="0">
                <a:solidFill>
                  <a:schemeClr val="tx1">
                    <a:lumMod val="75000"/>
                    <a:lumOff val="25000"/>
                  </a:schemeClr>
                </a:solidFill>
                <a:latin typeface="Calibri" panose="020F0502020204030204" pitchFamily="34" charset="0"/>
                <a:cs typeface="Calibri" panose="020F0502020204030204" pitchFamily="34" charset="0"/>
              </a:rPr>
              <a:t>Venus Williams </a:t>
            </a:r>
          </a:p>
          <a:p>
            <a:pPr algn="ctr"/>
            <a:r>
              <a:rPr lang="en-GB" dirty="0">
                <a:solidFill>
                  <a:schemeClr val="tx1">
                    <a:lumMod val="75000"/>
                    <a:lumOff val="25000"/>
                  </a:schemeClr>
                </a:solidFill>
                <a:latin typeface="Calibri" panose="020F0502020204030204" pitchFamily="34" charset="0"/>
                <a:cs typeface="Calibri" panose="020F0502020204030204" pitchFamily="34" charset="0"/>
              </a:rPr>
              <a:t>American tennis player</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84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E1EB5-0EEF-4514-A7F3-07490AAA63E0}"/>
              </a:ext>
            </a:extLst>
          </p:cNvPr>
          <p:cNvSpPr txBox="1"/>
          <p:nvPr/>
        </p:nvSpPr>
        <p:spPr>
          <a:xfrm>
            <a:off x="755970" y="1608027"/>
            <a:ext cx="8651982" cy="4036746"/>
          </a:xfrm>
          <a:prstGeom prst="rect">
            <a:avLst/>
          </a:prstGeom>
          <a:noFill/>
        </p:spPr>
        <p:txBody>
          <a:bodyPr wrap="square" rtlCol="0">
            <a:spAutoFit/>
          </a:bodyPr>
          <a:lstStyle/>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your time at secondary school being the best version of you. </a:t>
            </a:r>
          </a:p>
          <a:p>
            <a:pPr>
              <a:lnSpc>
                <a:spcPct val="120000"/>
              </a:lnSpc>
            </a:pPr>
            <a:endParaRPr lang="en-GB" sz="3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time finding your way and make the mistakes you need to (and will) make to learn to be even better. </a:t>
            </a:r>
          </a:p>
        </p:txBody>
      </p:sp>
    </p:spTree>
    <p:extLst>
      <p:ext uri="{BB962C8B-B14F-4D97-AF65-F5344CB8AC3E}">
        <p14:creationId xmlns:p14="http://schemas.microsoft.com/office/powerpoint/2010/main" val="13553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606797" y="1408689"/>
            <a:ext cx="6473483"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Activity: 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6275412" y="2512378"/>
            <a:ext cx="5214196" cy="3444240"/>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329784" y="2512378"/>
            <a:ext cx="5445704" cy="1384995"/>
          </a:xfrm>
          <a:prstGeom prst="rect">
            <a:avLst/>
          </a:prstGeom>
          <a:noFill/>
          <a:ln w="19050">
            <a:solidFill>
              <a:srgbClr val="FD6300"/>
            </a:solidFill>
          </a:ln>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Write down three things that you are going to do when starting your new school to help you stay well. </a:t>
            </a:r>
          </a:p>
        </p:txBody>
      </p:sp>
    </p:spTree>
    <p:extLst>
      <p:ext uri="{BB962C8B-B14F-4D97-AF65-F5344CB8AC3E}">
        <p14:creationId xmlns:p14="http://schemas.microsoft.com/office/powerpoint/2010/main" val="385767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678" y="1843950"/>
            <a:ext cx="9574306" cy="360098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“Success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isn</a:t>
            </a:r>
            <a:r>
              <a:rPr lang="ur-PK" sz="3600" b="1" dirty="0">
                <a:solidFill>
                  <a:schemeClr val="tx1">
                    <a:lumMod val="75000"/>
                    <a:lumOff val="25000"/>
                  </a:schemeClr>
                </a:solidFill>
                <a:latin typeface="Calibri" panose="020F0502020204030204" pitchFamily="34" charset="0"/>
                <a:cs typeface="Calibri" panose="020F0502020204030204" pitchFamily="34" charset="0"/>
              </a:rPr>
              <a:t>’</a:t>
            </a:r>
            <a:r>
              <a:rPr lang="en-US" sz="3600" b="1" dirty="0">
                <a:solidFill>
                  <a:schemeClr val="tx1">
                    <a:lumMod val="75000"/>
                    <a:lumOff val="25000"/>
                  </a:schemeClr>
                </a:solidFill>
                <a:latin typeface="Calibri" panose="020F0502020204030204" pitchFamily="34" charset="0"/>
                <a:cs typeface="Calibri" panose="020F0502020204030204" pitchFamily="34" charset="0"/>
              </a:rPr>
              <a:t>t always about greatness. It’s about consistency. Consistent hard work leads to success. Greatness will come.”</a:t>
            </a:r>
          </a:p>
          <a:p>
            <a:endParaRPr lang="en-US" sz="36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i="1" dirty="0">
                <a:solidFill>
                  <a:schemeClr val="tx1">
                    <a:lumMod val="75000"/>
                    <a:lumOff val="25000"/>
                  </a:schemeClr>
                </a:solidFill>
                <a:latin typeface="Calibri" panose="020F0502020204030204" pitchFamily="34" charset="0"/>
                <a:cs typeface="Calibri" panose="020F0502020204030204" pitchFamily="34" charset="0"/>
              </a:rPr>
              <a:t>Dwayne ‘The Rock’ Johnson </a:t>
            </a:r>
          </a:p>
          <a:p>
            <a:r>
              <a:rPr lang="en-US" sz="2800" i="1" dirty="0">
                <a:solidFill>
                  <a:schemeClr val="tx1">
                    <a:lumMod val="75000"/>
                    <a:lumOff val="25000"/>
                  </a:schemeClr>
                </a:solidFill>
                <a:latin typeface="Calibri" panose="020F0502020204030204" pitchFamily="34" charset="0"/>
                <a:cs typeface="Calibri" panose="020F0502020204030204" pitchFamily="34" charset="0"/>
              </a:rPr>
              <a:t>American-Canadian actor, producer and former professional writer</a:t>
            </a:r>
          </a:p>
        </p:txBody>
      </p:sp>
    </p:spTree>
    <p:extLst>
      <p:ext uri="{BB962C8B-B14F-4D97-AF65-F5344CB8AC3E}">
        <p14:creationId xmlns:p14="http://schemas.microsoft.com/office/powerpoint/2010/main" val="300036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031" y="1490030"/>
            <a:ext cx="1042416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the very final video from Gemma.</a:t>
            </a:r>
          </a:p>
        </p:txBody>
      </p:sp>
      <p:pic>
        <p:nvPicPr>
          <p:cNvPr id="5" name="Picture 4" descr="A person smiling for the camera&#10;&#10;Description automatically generated">
            <a:hlinkClick r:id="rId2"/>
            <a:extLst>
              <a:ext uri="{FF2B5EF4-FFF2-40B4-BE49-F238E27FC236}">
                <a16:creationId xmlns:a16="http://schemas.microsoft.com/office/drawing/2014/main" id="{1547DED4-1EA6-B943-AB58-3A6A1F8010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358" y="2136360"/>
            <a:ext cx="8071758" cy="452106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518D8AD-529D-BD4F-A1CA-A8916108C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4187" y="3069743"/>
            <a:ext cx="2324100" cy="2654300"/>
          </a:xfrm>
          <a:prstGeom prst="rect">
            <a:avLst/>
          </a:prstGeom>
        </p:spPr>
      </p:pic>
    </p:spTree>
    <p:extLst>
      <p:ext uri="{BB962C8B-B14F-4D97-AF65-F5344CB8AC3E}">
        <p14:creationId xmlns:p14="http://schemas.microsoft.com/office/powerpoint/2010/main" val="173641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689" y="1476384"/>
            <a:ext cx="10762937"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9 – our very last session together.</a:t>
            </a: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‘friendships and fallouts’.</a:t>
            </a:r>
          </a:p>
        </p:txBody>
      </p:sp>
      <p:sp>
        <p:nvSpPr>
          <p:cNvPr id="4" name="TextBox 3"/>
          <p:cNvSpPr txBox="1"/>
          <p:nvPr/>
        </p:nvSpPr>
        <p:spPr>
          <a:xfrm>
            <a:off x="629689" y="3301660"/>
            <a:ext cx="10343111" cy="1835567"/>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the kind of friends you want and the kind of friend you want to be.</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explored the idea that sometimes friendships change and that is OK, BUT also that we should always act with kindness in each circumstance.</a:t>
            </a:r>
          </a:p>
        </p:txBody>
      </p:sp>
    </p:spTree>
    <p:extLst>
      <p:ext uri="{BB962C8B-B14F-4D97-AF65-F5344CB8AC3E}">
        <p14:creationId xmlns:p14="http://schemas.microsoft.com/office/powerpoint/2010/main" val="68328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338" y="1367770"/>
            <a:ext cx="10251570" cy="3871829"/>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So our journey is now over. We have taken you through nine sessions to try and help you be ready </a:t>
            </a:r>
            <a:r>
              <a:rPr lang="en-US" sz="3600" b="1">
                <a:solidFill>
                  <a:schemeClr val="tx1">
                    <a:lumMod val="75000"/>
                    <a:lumOff val="25000"/>
                  </a:schemeClr>
                </a:solidFill>
                <a:latin typeface="Calibri" panose="020F0502020204030204" pitchFamily="34" charset="0"/>
                <a:cs typeface="Calibri" panose="020F0502020204030204" pitchFamily="34" charset="0"/>
              </a:rPr>
              <a:t>for secondary </a:t>
            </a:r>
            <a:r>
              <a:rPr lang="en-US" sz="3600" b="1" dirty="0">
                <a:solidFill>
                  <a:schemeClr val="tx1">
                    <a:lumMod val="75000"/>
                    <a:lumOff val="25000"/>
                  </a:schemeClr>
                </a:solidFill>
                <a:latin typeface="Calibri" panose="020F0502020204030204" pitchFamily="34" charset="0"/>
                <a:cs typeface="Calibri" panose="020F0502020204030204" pitchFamily="34" charset="0"/>
              </a:rPr>
              <a:t>school and to be awesome.</a:t>
            </a:r>
          </a:p>
          <a:p>
            <a:pPr>
              <a:lnSpc>
                <a:spcPct val="120000"/>
              </a:lnSpc>
            </a:pP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Now it is up to you! You are the one in the driving seat, deciding how you are going to live your life and make this transition.</a:t>
            </a:r>
          </a:p>
          <a:p>
            <a:pPr>
              <a:lnSpc>
                <a:spcPct val="120000"/>
              </a:lnSpc>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Have a look through your workbook: have you completed all of the activities?</a:t>
            </a:r>
          </a:p>
        </p:txBody>
      </p:sp>
    </p:spTree>
    <p:extLst>
      <p:ext uri="{BB962C8B-B14F-4D97-AF65-F5344CB8AC3E}">
        <p14:creationId xmlns:p14="http://schemas.microsoft.com/office/powerpoint/2010/main" val="46955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4" y="1382443"/>
            <a:ext cx="10940527"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descr="A screenshot of a social media post&#10;&#10;Description automatically generated">
            <a:extLst>
              <a:ext uri="{FF2B5EF4-FFF2-40B4-BE49-F238E27FC236}">
                <a16:creationId xmlns:a16="http://schemas.microsoft.com/office/drawing/2014/main" id="{B4CDA6CA-8379-8A4A-9DE3-D8B48EC06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065" y="2692401"/>
            <a:ext cx="5563870" cy="3956530"/>
          </a:xfrm>
          <a:prstGeom prst="rect">
            <a:avLst/>
          </a:prstGeom>
        </p:spPr>
      </p:pic>
    </p:spTree>
    <p:extLst>
      <p:ext uri="{BB962C8B-B14F-4D97-AF65-F5344CB8AC3E}">
        <p14:creationId xmlns:p14="http://schemas.microsoft.com/office/powerpoint/2010/main" val="185689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901" y="1379486"/>
            <a:ext cx="6377574"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Don’t forget to enter our Be Awesome Go Big competition!</a:t>
            </a:r>
          </a:p>
        </p:txBody>
      </p:sp>
      <p:pic>
        <p:nvPicPr>
          <p:cNvPr id="4" name="Picture 3">
            <a:extLst>
              <a:ext uri="{FF2B5EF4-FFF2-40B4-BE49-F238E27FC236}">
                <a16:creationId xmlns:a16="http://schemas.microsoft.com/office/drawing/2014/main" id="{0919239D-5B7F-4342-93DD-73FD138CD4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0947" y="1214594"/>
            <a:ext cx="3871396" cy="5478514"/>
          </a:xfrm>
          <a:prstGeom prst="rect">
            <a:avLst/>
          </a:prstGeom>
        </p:spPr>
      </p:pic>
    </p:spTree>
    <p:extLst>
      <p:ext uri="{BB962C8B-B14F-4D97-AF65-F5344CB8AC3E}">
        <p14:creationId xmlns:p14="http://schemas.microsoft.com/office/powerpoint/2010/main" val="129384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737" y="1458005"/>
            <a:ext cx="10633306" cy="1609030"/>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Tell them what you have learned from doing the ‘Be Awesome, Go Big’ sessions.</a:t>
            </a:r>
          </a:p>
        </p:txBody>
      </p:sp>
      <p:pic>
        <p:nvPicPr>
          <p:cNvPr id="4" name="Picture 3" descr="A screenshot of a cell phone&#10;&#10;Description automatically generated">
            <a:extLst>
              <a:ext uri="{FF2B5EF4-FFF2-40B4-BE49-F238E27FC236}">
                <a16:creationId xmlns:a16="http://schemas.microsoft.com/office/drawing/2014/main" id="{AF5AEF63-3B17-394D-882F-25836501E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4640" y="3542090"/>
            <a:ext cx="3962400" cy="28448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85616F5-23B6-764C-8177-2A8E75AAB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990" y="3542090"/>
            <a:ext cx="3962400" cy="2819400"/>
          </a:xfrm>
          <a:prstGeom prst="rect">
            <a:avLst/>
          </a:prstGeom>
        </p:spPr>
      </p:pic>
    </p:spTree>
    <p:extLst>
      <p:ext uri="{BB962C8B-B14F-4D97-AF65-F5344CB8AC3E}">
        <p14:creationId xmlns:p14="http://schemas.microsoft.com/office/powerpoint/2010/main" val="7498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63" y="1437140"/>
            <a:ext cx="10812770"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Thank you for joining us on this journey.</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someone who wants to wish you good luck!</a:t>
            </a:r>
          </a:p>
        </p:txBody>
      </p:sp>
      <p:pic>
        <p:nvPicPr>
          <p:cNvPr id="5" name="Picture 4" descr="A person posing for the camera&#10;&#10;Description automatically generated">
            <a:hlinkClick r:id="rId2"/>
            <a:extLst>
              <a:ext uri="{FF2B5EF4-FFF2-40B4-BE49-F238E27FC236}">
                <a16:creationId xmlns:a16="http://schemas.microsoft.com/office/drawing/2014/main" id="{0700E1C8-5F06-AC47-8441-78F1C326C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00" y="3427762"/>
            <a:ext cx="6451600" cy="3279563"/>
          </a:xfrm>
          <a:prstGeom prst="rect">
            <a:avLst/>
          </a:prstGeom>
        </p:spPr>
      </p:pic>
      <p:pic>
        <p:nvPicPr>
          <p:cNvPr id="7" name="Picture 6" descr="A close up of a logo&#10;&#10;Description automatically generated">
            <a:hlinkClick r:id="rId2"/>
            <a:extLst>
              <a:ext uri="{FF2B5EF4-FFF2-40B4-BE49-F238E27FC236}">
                <a16:creationId xmlns:a16="http://schemas.microsoft.com/office/drawing/2014/main" id="{C82881A7-3390-4645-9946-AAE57717A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8920" y="3770373"/>
            <a:ext cx="2324100" cy="2654300"/>
          </a:xfrm>
          <a:prstGeom prst="rect">
            <a:avLst/>
          </a:prstGeom>
        </p:spPr>
      </p:pic>
    </p:spTree>
    <p:extLst>
      <p:ext uri="{BB962C8B-B14F-4D97-AF65-F5344CB8AC3E}">
        <p14:creationId xmlns:p14="http://schemas.microsoft.com/office/powerpoint/2010/main" val="69753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97" y="1406587"/>
            <a:ext cx="10908570" cy="2707216"/>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Go and BE AWESOME as you GO BIG.</a:t>
            </a:r>
          </a:p>
          <a:p>
            <a:pPr>
              <a:lnSpc>
                <a:spcPct val="120000"/>
              </a:lnSpc>
            </a:pP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Be the kindest, most determined, most resilient generation that your secondary school has ever seen.</a:t>
            </a:r>
          </a:p>
        </p:txBody>
      </p:sp>
    </p:spTree>
    <p:extLst>
      <p:ext uri="{BB962C8B-B14F-4D97-AF65-F5344CB8AC3E}">
        <p14:creationId xmlns:p14="http://schemas.microsoft.com/office/powerpoint/2010/main" val="15092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786B73-1E15-444F-ADF0-DBA8EDB947E6}"/>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DF3CB84-5DB4-405B-B565-87CC9AB05099}"/>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535" y="1454683"/>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one last time to explain </a:t>
            </a:r>
            <a:r>
              <a:rPr lang="en-GB" sz="2400" b="1" dirty="0">
                <a:solidFill>
                  <a:schemeClr val="tx1">
                    <a:lumMod val="75000"/>
                    <a:lumOff val="25000"/>
                  </a:schemeClr>
                </a:solidFill>
                <a:latin typeface="Calibri" panose="020F0502020204030204" pitchFamily="34" charset="0"/>
                <a:cs typeface="Calibri" panose="020F0502020204030204" pitchFamily="34" charset="0"/>
              </a:rPr>
              <a:t>how he thinks you can live well as you start secondary school.</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78740" y="5610772"/>
            <a:ext cx="8064500" cy="369332"/>
          </a:xfrm>
          <a:prstGeom prst="rect">
            <a:avLst/>
          </a:prstGeom>
          <a:noFill/>
        </p:spPr>
        <p:txBody>
          <a:bodyPr wrap="square" rtlCol="0">
            <a:spAutoFit/>
          </a:bodyPr>
          <a:lstStyle/>
          <a:p>
            <a:pPr algn="r"/>
            <a:r>
              <a:rPr lang="en-US" b="1" dirty="0">
                <a:solidFill>
                  <a:srgbClr val="FD6300"/>
                </a:solidFill>
                <a:latin typeface="Calibri" panose="020F0502020204030204" pitchFamily="34" charset="0"/>
                <a:cs typeface="Calibri" panose="020F0502020204030204" pitchFamily="34" charset="0"/>
              </a:rPr>
              <a:t>Read from page 117 to the end, if you have a copy of ‘Go Big’.</a:t>
            </a:r>
          </a:p>
        </p:txBody>
      </p:sp>
      <p:pic>
        <p:nvPicPr>
          <p:cNvPr id="7" name="Picture 6" descr="A person standing in a room&#10;&#10;Description automatically generated">
            <a:hlinkClick r:id="rId2"/>
            <a:extLst>
              <a:ext uri="{FF2B5EF4-FFF2-40B4-BE49-F238E27FC236}">
                <a16:creationId xmlns:a16="http://schemas.microsoft.com/office/drawing/2014/main" id="{32D22A9D-CCF3-5545-8FB1-65C3344889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2428" y="2911601"/>
            <a:ext cx="4622800" cy="2590800"/>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48C7607E-CB63-0947-8A1A-DD16E62E7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1778" y="2879851"/>
            <a:ext cx="2324100" cy="2654300"/>
          </a:xfrm>
          <a:prstGeom prst="rect">
            <a:avLst/>
          </a:prstGeom>
        </p:spPr>
      </p:pic>
      <p:pic>
        <p:nvPicPr>
          <p:cNvPr id="3" name="Picture 2">
            <a:extLst>
              <a:ext uri="{FF2B5EF4-FFF2-40B4-BE49-F238E27FC236}">
                <a16:creationId xmlns:a16="http://schemas.microsoft.com/office/drawing/2014/main" id="{A6FF3684-0B11-0045-8088-842BA20CC0AA}"/>
              </a:ext>
            </a:extLst>
          </p:cNvPr>
          <p:cNvPicPr>
            <a:picLocks noChangeAspect="1"/>
          </p:cNvPicPr>
          <p:nvPr/>
        </p:nvPicPr>
        <p:blipFill>
          <a:blip r:embed="rId5"/>
          <a:stretch>
            <a:fillRect/>
          </a:stretch>
        </p:blipFill>
        <p:spPr>
          <a:xfrm>
            <a:off x="1549853" y="2805104"/>
            <a:ext cx="2247900" cy="3175000"/>
          </a:xfrm>
          <a:prstGeom prst="rect">
            <a:avLst/>
          </a:prstGeom>
        </p:spPr>
      </p:pic>
    </p:spTree>
    <p:extLst>
      <p:ext uri="{BB962C8B-B14F-4D97-AF65-F5344CB8AC3E}">
        <p14:creationId xmlns:p14="http://schemas.microsoft.com/office/powerpoint/2010/main" val="12127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BB3C7-37D7-4100-8715-33AB92EC9C17}"/>
              </a:ext>
            </a:extLst>
          </p:cNvPr>
          <p:cNvSpPr/>
          <p:nvPr/>
        </p:nvSpPr>
        <p:spPr>
          <a:xfrm>
            <a:off x="569610" y="1270742"/>
            <a:ext cx="9676466"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can’t function well at school, or in life, if you don’t look after yourself and ‘live well’.</a:t>
            </a:r>
          </a:p>
        </p:txBody>
      </p:sp>
      <p:pic>
        <p:nvPicPr>
          <p:cNvPr id="3" name="Picture 2">
            <a:extLst>
              <a:ext uri="{FF2B5EF4-FFF2-40B4-BE49-F238E27FC236}">
                <a16:creationId xmlns:a16="http://schemas.microsoft.com/office/drawing/2014/main" id="{6F6C9A11-39BF-454F-8883-9782110A7D86}"/>
              </a:ext>
            </a:extLst>
          </p:cNvPr>
          <p:cNvPicPr>
            <a:picLocks noChangeAspect="1"/>
          </p:cNvPicPr>
          <p:nvPr/>
        </p:nvPicPr>
        <p:blipFill>
          <a:blip r:embed="rId2"/>
          <a:stretch>
            <a:fillRect/>
          </a:stretch>
        </p:blipFill>
        <p:spPr>
          <a:xfrm>
            <a:off x="5078330" y="2856130"/>
            <a:ext cx="6544060" cy="3613688"/>
          </a:xfrm>
          <a:prstGeom prst="rect">
            <a:avLst/>
          </a:prstGeom>
        </p:spPr>
      </p:pic>
      <p:sp>
        <p:nvSpPr>
          <p:cNvPr id="4" name="TextBox 3">
            <a:extLst>
              <a:ext uri="{FF2B5EF4-FFF2-40B4-BE49-F238E27FC236}">
                <a16:creationId xmlns:a16="http://schemas.microsoft.com/office/drawing/2014/main" id="{FFBCE468-0022-4D6E-92E2-E3E498E0B4EF}"/>
              </a:ext>
            </a:extLst>
          </p:cNvPr>
          <p:cNvSpPr txBox="1"/>
          <p:nvPr/>
        </p:nvSpPr>
        <p:spPr>
          <a:xfrm>
            <a:off x="269824" y="2856130"/>
            <a:ext cx="4542020"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important that you have a healthy body and mind to cope with the transition of starting a new school.</a:t>
            </a:r>
          </a:p>
        </p:txBody>
      </p:sp>
    </p:spTree>
    <p:extLst>
      <p:ext uri="{BB962C8B-B14F-4D97-AF65-F5344CB8AC3E}">
        <p14:creationId xmlns:p14="http://schemas.microsoft.com/office/powerpoint/2010/main" val="30006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22595-AD20-416F-ADEC-5D91994BA1FD}"/>
              </a:ext>
            </a:extLst>
          </p:cNvPr>
          <p:cNvSpPr/>
          <p:nvPr/>
        </p:nvSpPr>
        <p:spPr>
          <a:xfrm>
            <a:off x="759711" y="1497864"/>
            <a:ext cx="942713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lots of different ways you can live well</a:t>
            </a:r>
          </a:p>
        </p:txBody>
      </p:sp>
      <p:sp>
        <p:nvSpPr>
          <p:cNvPr id="3" name="TextBox 2">
            <a:extLst>
              <a:ext uri="{FF2B5EF4-FFF2-40B4-BE49-F238E27FC236}">
                <a16:creationId xmlns:a16="http://schemas.microsoft.com/office/drawing/2014/main" id="{8E94AFE3-4D4D-4C9B-86E2-86D98A6F1EFC}"/>
              </a:ext>
            </a:extLst>
          </p:cNvPr>
          <p:cNvSpPr txBox="1"/>
          <p:nvPr/>
        </p:nvSpPr>
        <p:spPr>
          <a:xfrm>
            <a:off x="759711" y="2497814"/>
            <a:ext cx="5336289" cy="2862322"/>
          </a:xfrm>
          <a:prstGeom prst="rect">
            <a:avLst/>
          </a:prstGeom>
          <a:noFill/>
          <a:ln w="19050">
            <a:solidFill>
              <a:srgbClr val="FD6300"/>
            </a:solidFill>
          </a:ln>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Switching off from technology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kind to yourself and others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Getting enough sleep</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patient</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Keeping fit and staying healthy</a:t>
            </a:r>
          </a:p>
        </p:txBody>
      </p:sp>
      <p:pic>
        <p:nvPicPr>
          <p:cNvPr id="4" name="Picture 3">
            <a:extLst>
              <a:ext uri="{FF2B5EF4-FFF2-40B4-BE49-F238E27FC236}">
                <a16:creationId xmlns:a16="http://schemas.microsoft.com/office/drawing/2014/main" id="{CBAAD5F9-22E9-495A-981F-B75B7F5483CE}"/>
              </a:ext>
            </a:extLst>
          </p:cNvPr>
          <p:cNvPicPr>
            <a:picLocks noChangeAspect="1"/>
          </p:cNvPicPr>
          <p:nvPr/>
        </p:nvPicPr>
        <p:blipFill>
          <a:blip r:embed="rId2"/>
          <a:stretch>
            <a:fillRect/>
          </a:stretch>
        </p:blipFill>
        <p:spPr>
          <a:xfrm>
            <a:off x="6432167" y="2497814"/>
            <a:ext cx="5108537" cy="3434862"/>
          </a:xfrm>
          <a:prstGeom prst="rect">
            <a:avLst/>
          </a:prstGeom>
        </p:spPr>
      </p:pic>
    </p:spTree>
    <p:extLst>
      <p:ext uri="{BB962C8B-B14F-4D97-AF65-F5344CB8AC3E}">
        <p14:creationId xmlns:p14="http://schemas.microsoft.com/office/powerpoint/2010/main" val="15035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46BD4-CA8C-4B32-8FD1-A50E472AA82E}"/>
              </a:ext>
            </a:extLst>
          </p:cNvPr>
          <p:cNvPicPr>
            <a:picLocks noChangeAspect="1"/>
          </p:cNvPicPr>
          <p:nvPr/>
        </p:nvPicPr>
        <p:blipFill>
          <a:blip r:embed="rId2"/>
          <a:stretch>
            <a:fillRect/>
          </a:stretch>
        </p:blipFill>
        <p:spPr>
          <a:xfrm>
            <a:off x="464563" y="2132692"/>
            <a:ext cx="5631437" cy="4554386"/>
          </a:xfrm>
          <a:prstGeom prst="rect">
            <a:avLst/>
          </a:prstGeom>
        </p:spPr>
      </p:pic>
      <p:sp>
        <p:nvSpPr>
          <p:cNvPr id="2" name="Rectangle 1">
            <a:extLst>
              <a:ext uri="{FF2B5EF4-FFF2-40B4-BE49-F238E27FC236}">
                <a16:creationId xmlns:a16="http://schemas.microsoft.com/office/drawing/2014/main" id="{D74C5561-89ED-47D9-ABB6-FACB554541C1}"/>
              </a:ext>
            </a:extLst>
          </p:cNvPr>
          <p:cNvSpPr/>
          <p:nvPr/>
        </p:nvSpPr>
        <p:spPr>
          <a:xfrm>
            <a:off x="344642" y="1223101"/>
            <a:ext cx="7439088"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If you have a phone now, use it wisely</a:t>
            </a:r>
          </a:p>
        </p:txBody>
      </p:sp>
      <p:sp>
        <p:nvSpPr>
          <p:cNvPr id="4" name="TextBox 3">
            <a:extLst>
              <a:ext uri="{FF2B5EF4-FFF2-40B4-BE49-F238E27FC236}">
                <a16:creationId xmlns:a16="http://schemas.microsoft.com/office/drawing/2014/main" id="{AF4CD3B8-948E-479F-9E82-6E0DCEB0B056}"/>
              </a:ext>
            </a:extLst>
          </p:cNvPr>
          <p:cNvSpPr txBox="1"/>
          <p:nvPr/>
        </p:nvSpPr>
        <p:spPr>
          <a:xfrm>
            <a:off x="6327188" y="2147728"/>
            <a:ext cx="5400250"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limit your screen time so you can perform your best in and out of school.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If you are doing homework, turn your phone off or put it away somewhere so that it doesn’t distract you.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have time away from your phone and technology each day.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 very careful what you look at and what you send to others.</a:t>
            </a:r>
          </a:p>
        </p:txBody>
      </p:sp>
      <p:sp>
        <p:nvSpPr>
          <p:cNvPr id="6" name="Speech Bubble: Oval 5">
            <a:extLst>
              <a:ext uri="{FF2B5EF4-FFF2-40B4-BE49-F238E27FC236}">
                <a16:creationId xmlns:a16="http://schemas.microsoft.com/office/drawing/2014/main" id="{E75B70D3-B3C2-4E68-835C-7B012DC429BB}"/>
              </a:ext>
            </a:extLst>
          </p:cNvPr>
          <p:cNvSpPr/>
          <p:nvPr/>
        </p:nvSpPr>
        <p:spPr>
          <a:xfrm>
            <a:off x="2775679" y="1604124"/>
            <a:ext cx="3200400" cy="2846439"/>
          </a:xfrm>
          <a:prstGeom prst="wedgeEllipseCallout">
            <a:avLst>
              <a:gd name="adj1" fmla="val -54679"/>
              <a:gd name="adj2" fmla="val 452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anose="020F0502020204030204" pitchFamily="34" charset="0"/>
              </a:rPr>
              <a:t>Put it away.</a:t>
            </a:r>
          </a:p>
          <a:p>
            <a:pPr algn="ctr"/>
            <a:r>
              <a:rPr lang="en-GB" sz="3200" b="1" dirty="0">
                <a:solidFill>
                  <a:schemeClr val="bg1"/>
                </a:solidFill>
                <a:latin typeface="Calibri" panose="020F0502020204030204" pitchFamily="34" charset="0"/>
              </a:rPr>
              <a:t>Turn it off. </a:t>
            </a:r>
          </a:p>
        </p:txBody>
      </p:sp>
    </p:spTree>
    <p:extLst>
      <p:ext uri="{BB962C8B-B14F-4D97-AF65-F5344CB8AC3E}">
        <p14:creationId xmlns:p14="http://schemas.microsoft.com/office/powerpoint/2010/main" val="38723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689" y="2815885"/>
            <a:ext cx="9412942" cy="3096232"/>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“The simple way to do things is to live by this rule: if you wouldn’t write the message you’re about to send to that person on a T-shirt and go into the local shopping </a:t>
            </a:r>
            <a:r>
              <a:rPr lang="en-US" sz="2400" dirty="0" err="1">
                <a:solidFill>
                  <a:schemeClr val="tx1">
                    <a:lumMod val="75000"/>
                    <a:lumOff val="25000"/>
                  </a:schemeClr>
                </a:solidFill>
                <a:latin typeface="Calibri" panose="020F0502020204030204" pitchFamily="34" charset="0"/>
                <a:cs typeface="Calibri" panose="020F0502020204030204" pitchFamily="34" charset="0"/>
              </a:rPr>
              <a:t>centre</a:t>
            </a:r>
            <a:r>
              <a:rPr lang="en-US" sz="2400" dirty="0">
                <a:solidFill>
                  <a:schemeClr val="tx1">
                    <a:lumMod val="75000"/>
                    <a:lumOff val="25000"/>
                  </a:schemeClr>
                </a:solidFill>
                <a:latin typeface="Calibri" panose="020F0502020204030204" pitchFamily="34" charset="0"/>
                <a:cs typeface="Calibri" panose="020F0502020204030204" pitchFamily="34" charset="0"/>
              </a:rPr>
              <a:t> wearing it, then don’t send it! If you wouldn’t want that selfie you’re about to send to someone printed on scatter cushions and spread across the sofa in your living room when everyone comes round on a Sunday afternoon then DON’T SEND IT!”</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b="1" dirty="0">
                <a:solidFill>
                  <a:schemeClr val="tx1">
                    <a:lumMod val="75000"/>
                    <a:lumOff val="25000"/>
                  </a:schemeClr>
                </a:solidFill>
                <a:latin typeface="Calibri" panose="020F0502020204030204" pitchFamily="34" charset="0"/>
                <a:cs typeface="Calibri" panose="020F0502020204030204" pitchFamily="34" charset="0"/>
              </a:rPr>
              <a:t>Matthew Burton, ‘Go Big’</a:t>
            </a:r>
          </a:p>
        </p:txBody>
      </p:sp>
      <p:sp>
        <p:nvSpPr>
          <p:cNvPr id="3" name="TextBox 2"/>
          <p:cNvSpPr txBox="1"/>
          <p:nvPr/>
        </p:nvSpPr>
        <p:spPr>
          <a:xfrm>
            <a:off x="531689" y="1371354"/>
            <a:ext cx="10434918"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given a mobile phone for the first time, </a:t>
            </a:r>
            <a:br>
              <a:rPr lang="en-US" sz="3600" b="1" dirty="0">
                <a:solidFill>
                  <a:schemeClr val="tx1">
                    <a:lumMod val="75000"/>
                    <a:lumOff val="25000"/>
                  </a:schemeClr>
                </a:solidFill>
                <a:latin typeface="Calibri" panose="020F0502020204030204" pitchFamily="34" charset="0"/>
                <a:cs typeface="Calibri" panose="020F0502020204030204" pitchFamily="34" charset="0"/>
              </a:rPr>
            </a:br>
            <a:r>
              <a:rPr lang="en-US" sz="3600" b="1" dirty="0">
                <a:solidFill>
                  <a:schemeClr val="tx1">
                    <a:lumMod val="75000"/>
                    <a:lumOff val="25000"/>
                  </a:schemeClr>
                </a:solidFill>
                <a:latin typeface="Calibri" panose="020F0502020204030204" pitchFamily="34" charset="0"/>
                <a:cs typeface="Calibri" panose="020F0502020204030204" pitchFamily="34" charset="0"/>
              </a:rPr>
              <a:t>it is worth taking this advice</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16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31" y="1373116"/>
            <a:ext cx="10757648"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going to be online more and have a phone now that you’re moving to secondary school, then you need to think about this</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99731" y="3193625"/>
            <a:ext cx="8795098"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“Look after yourself and think about what your actions say about you. Are you proud of that person who’s the ‘online’ you? If so, then brilliant. If not, maybe it’s time to make a change.”</a:t>
            </a:r>
          </a:p>
        </p:txBody>
      </p:sp>
      <p:sp>
        <p:nvSpPr>
          <p:cNvPr id="5" name="TextBox 4"/>
          <p:cNvSpPr txBox="1"/>
          <p:nvPr/>
        </p:nvSpPr>
        <p:spPr>
          <a:xfrm>
            <a:off x="499731" y="4783301"/>
            <a:ext cx="10510222"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You get to decide the person you are going to be!</a:t>
            </a:r>
          </a:p>
        </p:txBody>
      </p:sp>
    </p:spTree>
    <p:extLst>
      <p:ext uri="{BB962C8B-B14F-4D97-AF65-F5344CB8AC3E}">
        <p14:creationId xmlns:p14="http://schemas.microsoft.com/office/powerpoint/2010/main" val="126206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25" y="1277964"/>
            <a:ext cx="10370372"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If you feel under pressure to do things that others are asking of you then remember this:</a:t>
            </a:r>
          </a:p>
        </p:txBody>
      </p:sp>
      <p:sp>
        <p:nvSpPr>
          <p:cNvPr id="3" name="TextBox 2"/>
          <p:cNvSpPr txBox="1"/>
          <p:nvPr/>
        </p:nvSpPr>
        <p:spPr>
          <a:xfrm>
            <a:off x="561725" y="3088325"/>
            <a:ext cx="10370372" cy="2416624"/>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latin typeface="Calibri" panose="020F0502020204030204" pitchFamily="34" charset="0"/>
                <a:cs typeface="Calibri" panose="020F0502020204030204" pitchFamily="34" charset="0"/>
              </a:rPr>
              <a:t>“When something </a:t>
            </a:r>
            <a:r>
              <a:rPr lang="en-US" sz="3200" dirty="0" err="1">
                <a:solidFill>
                  <a:schemeClr val="tx1">
                    <a:lumMod val="75000"/>
                    <a:lumOff val="25000"/>
                  </a:schemeClr>
                </a:solidFill>
                <a:latin typeface="Calibri" panose="020F0502020204030204" pitchFamily="34" charset="0"/>
                <a:cs typeface="Calibri" panose="020F0502020204030204" pitchFamily="34" charset="0"/>
              </a:rPr>
              <a:t>doesn</a:t>
            </a:r>
            <a:r>
              <a:rPr lang="ur-PK" sz="3200" dirty="0">
                <a:solidFill>
                  <a:schemeClr val="tx1">
                    <a:lumMod val="75000"/>
                    <a:lumOff val="25000"/>
                  </a:schemeClr>
                </a:solidFill>
                <a:latin typeface="Calibri" panose="020F0502020204030204" pitchFamily="34" charset="0"/>
                <a:cs typeface="Calibri" panose="020F0502020204030204" pitchFamily="34" charset="0"/>
              </a:rPr>
              <a:t>’</a:t>
            </a:r>
            <a:r>
              <a:rPr lang="en-US" sz="3200" dirty="0">
                <a:solidFill>
                  <a:schemeClr val="tx1">
                    <a:lumMod val="75000"/>
                    <a:lumOff val="25000"/>
                  </a:schemeClr>
                </a:solidFill>
                <a:latin typeface="Calibri" panose="020F0502020204030204" pitchFamily="34" charset="0"/>
                <a:cs typeface="Calibri" panose="020F0502020204030204" pitchFamily="34" charset="0"/>
              </a:rPr>
              <a:t>t quite feel right, it usually isn’t right and if your ‘Spider sense’ tingles – remember, great power and great responsibility – then say no, and don’t dive in.”</a:t>
            </a:r>
          </a:p>
        </p:txBody>
      </p:sp>
    </p:spTree>
    <p:extLst>
      <p:ext uri="{BB962C8B-B14F-4D97-AF65-F5344CB8AC3E}">
        <p14:creationId xmlns:p14="http://schemas.microsoft.com/office/powerpoint/2010/main" val="161400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FF5D86C0374D857F0CBCDDC66256" ma:contentTypeVersion="2" ma:contentTypeDescription="Create a new document." ma:contentTypeScope="" ma:versionID="432ec446fa81c9b8967b8fd2e59144ab">
  <xsd:schema xmlns:xsd="http://www.w3.org/2001/XMLSchema" xmlns:xs="http://www.w3.org/2001/XMLSchema" xmlns:p="http://schemas.microsoft.com/office/2006/metadata/properties" xmlns:ns2="8490b287-c3f6-4c07-af82-5b415ac7d635" targetNamespace="http://schemas.microsoft.com/office/2006/metadata/properties" ma:root="true" ma:fieldsID="29b943f1a6af11259f1224bcd26a4cc4" ns2:_="">
    <xsd:import namespace="8490b287-c3f6-4c07-af82-5b415ac7d6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b287-c3f6-4c07-af82-5b415ac7d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13E22D-90B6-447F-9A83-480D6EE5221C}"/>
</file>

<file path=customXml/itemProps2.xml><?xml version="1.0" encoding="utf-8"?>
<ds:datastoreItem xmlns:ds="http://schemas.openxmlformats.org/officeDocument/2006/customXml" ds:itemID="{175F6A9B-4492-415D-B05F-9611D4869797}">
  <ds:schemaRefs>
    <ds:schemaRef ds:uri="http://schemas.microsoft.com/sharepoint/v3/contenttype/forms"/>
  </ds:schemaRefs>
</ds:datastoreItem>
</file>

<file path=customXml/itemProps3.xml><?xml version="1.0" encoding="utf-8"?>
<ds:datastoreItem xmlns:ds="http://schemas.openxmlformats.org/officeDocument/2006/customXml" ds:itemID="{AF67696D-1E24-4DA1-9B60-5AF50E582F9F}">
  <ds:schemaRefs>
    <ds:schemaRef ds:uri="http://schemas.microsoft.com/office/2006/metadata/properties"/>
    <ds:schemaRef ds:uri="http://schemas.microsoft.com/office/infopath/2007/PartnerControls"/>
    <ds:schemaRef ds:uri="c6515700-c8ad-4f17-a8ee-c7020ea5e9f3"/>
  </ds:schemaRefs>
</ds:datastoreItem>
</file>

<file path=docProps/app.xml><?xml version="1.0" encoding="utf-8"?>
<Properties xmlns="http://schemas.openxmlformats.org/officeDocument/2006/extended-properties" xmlns:vt="http://schemas.openxmlformats.org/officeDocument/2006/docPropsVTypes">
  <TotalTime>383</TotalTime>
  <Words>1206</Words>
  <Application>Microsoft Office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Avenir Next LT Pro</vt:lpstr>
      <vt:lpstr>Calibri</vt:lpstr>
      <vt:lpstr>Calibri Light</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 Pemble</cp:lastModifiedBy>
  <cp:revision>57</cp:revision>
  <cp:lastPrinted>2020-05-18T07:05:33Z</cp:lastPrinted>
  <dcterms:created xsi:type="dcterms:W3CDTF">2020-05-08T20:50:13Z</dcterms:created>
  <dcterms:modified xsi:type="dcterms:W3CDTF">2020-06-29T16:14:38Z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0x0101000810FF5D86C0374D857F0CBCDDC66256</vt:lpwstr>
  </property>
</Properties>
</file>