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sldIdLst>
    <p:sldId id="261" r:id="rId6"/>
    <p:sldId id="278" r:id="rId7"/>
    <p:sldId id="279" r:id="rId8"/>
    <p:sldId id="280" r:id="rId9"/>
    <p:sldId id="262" r:id="rId10"/>
    <p:sldId id="272" r:id="rId11"/>
    <p:sldId id="264" r:id="rId12"/>
    <p:sldId id="266" r:id="rId13"/>
    <p:sldId id="265" r:id="rId14"/>
    <p:sldId id="267" r:id="rId15"/>
    <p:sldId id="281" r:id="rId16"/>
    <p:sldId id="273" r:id="rId17"/>
    <p:sldId id="282" r:id="rId18"/>
    <p:sldId id="268" r:id="rId19"/>
    <p:sldId id="277" r:id="rId20"/>
    <p:sldId id="274" r:id="rId21"/>
    <p:sldId id="270" r:id="rId22"/>
    <p:sldId id="283" r:id="rId23"/>
    <p:sldId id="284" r:id="rId24"/>
    <p:sldId id="26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A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56"/>
    <p:restoredTop sz="93197"/>
  </p:normalViewPr>
  <p:slideViewPr>
    <p:cSldViewPr snapToGrid="0">
      <p:cViewPr varScale="1">
        <p:scale>
          <a:sx n="106" d="100"/>
          <a:sy n="106" d="100"/>
        </p:scale>
        <p:origin x="612" y="78"/>
      </p:cViewPr>
      <p:guideLst/>
    </p:cSldViewPr>
  </p:slideViewPr>
  <p:notesTextViewPr>
    <p:cViewPr>
      <p:scale>
        <a:sx n="1" d="1"/>
        <a:sy n="1" d="1"/>
      </p:scale>
      <p:origin x="0" y="0"/>
    </p:cViewPr>
  </p:notesTextViewPr>
  <p:sorterViewPr>
    <p:cViewPr>
      <p:scale>
        <a:sx n="100" d="100"/>
        <a:sy n="100" d="100"/>
      </p:scale>
      <p:origin x="0" y="-244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0A2B6-BB2D-4036-89A0-67F19E1EB4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7CF6380-6663-46FD-A24B-453C70B4DC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30C58B1-B143-4EB8-93C5-C42F0FDB7A3E}"/>
              </a:ext>
            </a:extLst>
          </p:cNvPr>
          <p:cNvSpPr>
            <a:spLocks noGrp="1"/>
          </p:cNvSpPr>
          <p:nvPr>
            <p:ph type="dt" sz="half" idx="10"/>
          </p:nvPr>
        </p:nvSpPr>
        <p:spPr/>
        <p:txBody>
          <a:bodyPr/>
          <a:lstStyle/>
          <a:p>
            <a:fld id="{633DD962-62F3-48B3-8966-E80A1447562C}" type="datetimeFigureOut">
              <a:rPr lang="en-GB" smtClean="0"/>
              <a:t>08/07/2020</a:t>
            </a:fld>
            <a:endParaRPr lang="en-GB"/>
          </a:p>
        </p:txBody>
      </p:sp>
      <p:sp>
        <p:nvSpPr>
          <p:cNvPr id="5" name="Footer Placeholder 4">
            <a:extLst>
              <a:ext uri="{FF2B5EF4-FFF2-40B4-BE49-F238E27FC236}">
                <a16:creationId xmlns:a16="http://schemas.microsoft.com/office/drawing/2014/main" id="{A3D16FCE-763A-40A1-85D6-20B68FBB37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3860C9-35C0-4A35-9FF1-0A4B2BE5C808}"/>
              </a:ext>
            </a:extLst>
          </p:cNvPr>
          <p:cNvSpPr>
            <a:spLocks noGrp="1"/>
          </p:cNvSpPr>
          <p:nvPr>
            <p:ph type="sldNum" sz="quarter" idx="12"/>
          </p:nvPr>
        </p:nvSpPr>
        <p:spPr/>
        <p:txBody>
          <a:bodyPr/>
          <a:lstStyle/>
          <a:p>
            <a:fld id="{E3BEE6B5-450A-4F50-B3DC-8419A65EF22C}" type="slidenum">
              <a:rPr lang="en-GB" smtClean="0"/>
              <a:t>‹#›</a:t>
            </a:fld>
            <a:endParaRPr lang="en-GB"/>
          </a:p>
        </p:txBody>
      </p:sp>
    </p:spTree>
    <p:extLst>
      <p:ext uri="{BB962C8B-B14F-4D97-AF65-F5344CB8AC3E}">
        <p14:creationId xmlns:p14="http://schemas.microsoft.com/office/powerpoint/2010/main" val="3464316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D6618-8794-4DE4-A7BE-C6E17CDF25E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D6B7353-2675-4299-9675-CD8B0A715F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212060-78F7-43FD-851C-A012F49A393E}"/>
              </a:ext>
            </a:extLst>
          </p:cNvPr>
          <p:cNvSpPr>
            <a:spLocks noGrp="1"/>
          </p:cNvSpPr>
          <p:nvPr>
            <p:ph type="dt" sz="half" idx="10"/>
          </p:nvPr>
        </p:nvSpPr>
        <p:spPr/>
        <p:txBody>
          <a:bodyPr/>
          <a:lstStyle/>
          <a:p>
            <a:fld id="{633DD962-62F3-48B3-8966-E80A1447562C}" type="datetimeFigureOut">
              <a:rPr lang="en-GB" smtClean="0"/>
              <a:t>08/07/2020</a:t>
            </a:fld>
            <a:endParaRPr lang="en-GB"/>
          </a:p>
        </p:txBody>
      </p:sp>
      <p:sp>
        <p:nvSpPr>
          <p:cNvPr id="5" name="Footer Placeholder 4">
            <a:extLst>
              <a:ext uri="{FF2B5EF4-FFF2-40B4-BE49-F238E27FC236}">
                <a16:creationId xmlns:a16="http://schemas.microsoft.com/office/drawing/2014/main" id="{1D4A4E3C-D422-4909-96F6-A76B4307AD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2360B3-DB66-4770-B5B7-D1410F19122F}"/>
              </a:ext>
            </a:extLst>
          </p:cNvPr>
          <p:cNvSpPr>
            <a:spLocks noGrp="1"/>
          </p:cNvSpPr>
          <p:nvPr>
            <p:ph type="sldNum" sz="quarter" idx="12"/>
          </p:nvPr>
        </p:nvSpPr>
        <p:spPr/>
        <p:txBody>
          <a:bodyPr/>
          <a:lstStyle/>
          <a:p>
            <a:fld id="{E3BEE6B5-450A-4F50-B3DC-8419A65EF22C}" type="slidenum">
              <a:rPr lang="en-GB" smtClean="0"/>
              <a:t>‹#›</a:t>
            </a:fld>
            <a:endParaRPr lang="en-GB"/>
          </a:p>
        </p:txBody>
      </p:sp>
    </p:spTree>
    <p:extLst>
      <p:ext uri="{BB962C8B-B14F-4D97-AF65-F5344CB8AC3E}">
        <p14:creationId xmlns:p14="http://schemas.microsoft.com/office/powerpoint/2010/main" val="1749285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BEC1DF-3376-4729-B6CE-78408D1EFEE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8524939-42A8-4850-A298-721612A56A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265362-2F31-41E6-AD54-C7B2621A9076}"/>
              </a:ext>
            </a:extLst>
          </p:cNvPr>
          <p:cNvSpPr>
            <a:spLocks noGrp="1"/>
          </p:cNvSpPr>
          <p:nvPr>
            <p:ph type="dt" sz="half" idx="10"/>
          </p:nvPr>
        </p:nvSpPr>
        <p:spPr/>
        <p:txBody>
          <a:bodyPr/>
          <a:lstStyle/>
          <a:p>
            <a:fld id="{633DD962-62F3-48B3-8966-E80A1447562C}" type="datetimeFigureOut">
              <a:rPr lang="en-GB" smtClean="0"/>
              <a:t>08/07/2020</a:t>
            </a:fld>
            <a:endParaRPr lang="en-GB"/>
          </a:p>
        </p:txBody>
      </p:sp>
      <p:sp>
        <p:nvSpPr>
          <p:cNvPr id="5" name="Footer Placeholder 4">
            <a:extLst>
              <a:ext uri="{FF2B5EF4-FFF2-40B4-BE49-F238E27FC236}">
                <a16:creationId xmlns:a16="http://schemas.microsoft.com/office/drawing/2014/main" id="{95142803-1425-4E3B-B90D-F69D0D190F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26152B-FB67-4CF0-9E89-53C3C3287CCB}"/>
              </a:ext>
            </a:extLst>
          </p:cNvPr>
          <p:cNvSpPr>
            <a:spLocks noGrp="1"/>
          </p:cNvSpPr>
          <p:nvPr>
            <p:ph type="sldNum" sz="quarter" idx="12"/>
          </p:nvPr>
        </p:nvSpPr>
        <p:spPr/>
        <p:txBody>
          <a:bodyPr/>
          <a:lstStyle/>
          <a:p>
            <a:fld id="{E3BEE6B5-450A-4F50-B3DC-8419A65EF22C}" type="slidenum">
              <a:rPr lang="en-GB" smtClean="0"/>
              <a:t>‹#›</a:t>
            </a:fld>
            <a:endParaRPr lang="en-GB"/>
          </a:p>
        </p:txBody>
      </p:sp>
    </p:spTree>
    <p:extLst>
      <p:ext uri="{BB962C8B-B14F-4D97-AF65-F5344CB8AC3E}">
        <p14:creationId xmlns:p14="http://schemas.microsoft.com/office/powerpoint/2010/main" val="1870979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7/8/2020</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90926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7/8/2020</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25166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7/8/2020</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5984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7/8/2020</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237429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7/8/2020</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3578158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7/8/2020</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8773550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7/8/2020</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9359203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7/8/2020</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145176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FC18A-1F84-46B8-BEC7-F488F2ADDE7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8F15C44-7F6E-482F-8C9B-24B446A449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C029AC-EE67-42ED-B1C9-0E3C606064CE}"/>
              </a:ext>
            </a:extLst>
          </p:cNvPr>
          <p:cNvSpPr>
            <a:spLocks noGrp="1"/>
          </p:cNvSpPr>
          <p:nvPr>
            <p:ph type="dt" sz="half" idx="10"/>
          </p:nvPr>
        </p:nvSpPr>
        <p:spPr/>
        <p:txBody>
          <a:bodyPr/>
          <a:lstStyle/>
          <a:p>
            <a:fld id="{633DD962-62F3-48B3-8966-E80A1447562C}" type="datetimeFigureOut">
              <a:rPr lang="en-GB" smtClean="0"/>
              <a:t>08/07/2020</a:t>
            </a:fld>
            <a:endParaRPr lang="en-GB"/>
          </a:p>
        </p:txBody>
      </p:sp>
      <p:sp>
        <p:nvSpPr>
          <p:cNvPr id="5" name="Footer Placeholder 4">
            <a:extLst>
              <a:ext uri="{FF2B5EF4-FFF2-40B4-BE49-F238E27FC236}">
                <a16:creationId xmlns:a16="http://schemas.microsoft.com/office/drawing/2014/main" id="{3AED9F56-2264-457E-BAD8-6AE67259EE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3355C6-D429-4281-AB92-B929DEF295A3}"/>
              </a:ext>
            </a:extLst>
          </p:cNvPr>
          <p:cNvSpPr>
            <a:spLocks noGrp="1"/>
          </p:cNvSpPr>
          <p:nvPr>
            <p:ph type="sldNum" sz="quarter" idx="12"/>
          </p:nvPr>
        </p:nvSpPr>
        <p:spPr/>
        <p:txBody>
          <a:bodyPr/>
          <a:lstStyle/>
          <a:p>
            <a:fld id="{E3BEE6B5-450A-4F50-B3DC-8419A65EF22C}" type="slidenum">
              <a:rPr lang="en-GB" smtClean="0"/>
              <a:t>‹#›</a:t>
            </a:fld>
            <a:endParaRPr lang="en-GB"/>
          </a:p>
        </p:txBody>
      </p:sp>
    </p:spTree>
    <p:extLst>
      <p:ext uri="{BB962C8B-B14F-4D97-AF65-F5344CB8AC3E}">
        <p14:creationId xmlns:p14="http://schemas.microsoft.com/office/powerpoint/2010/main" val="20845391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7/8/2020</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7946470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7/8/2020</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977098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7/8/2020</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519528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06B5E-FF74-4F4C-AC6E-ED40D1E2FC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9210FAB-7604-4AD6-8AB0-99B7607E42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3D6C4A-2E43-4A90-8EF6-BD377192ED7E}"/>
              </a:ext>
            </a:extLst>
          </p:cNvPr>
          <p:cNvSpPr>
            <a:spLocks noGrp="1"/>
          </p:cNvSpPr>
          <p:nvPr>
            <p:ph type="dt" sz="half" idx="10"/>
          </p:nvPr>
        </p:nvSpPr>
        <p:spPr/>
        <p:txBody>
          <a:bodyPr/>
          <a:lstStyle/>
          <a:p>
            <a:fld id="{633DD962-62F3-48B3-8966-E80A1447562C}" type="datetimeFigureOut">
              <a:rPr lang="en-GB" smtClean="0"/>
              <a:t>08/07/2020</a:t>
            </a:fld>
            <a:endParaRPr lang="en-GB"/>
          </a:p>
        </p:txBody>
      </p:sp>
      <p:sp>
        <p:nvSpPr>
          <p:cNvPr id="5" name="Footer Placeholder 4">
            <a:extLst>
              <a:ext uri="{FF2B5EF4-FFF2-40B4-BE49-F238E27FC236}">
                <a16:creationId xmlns:a16="http://schemas.microsoft.com/office/drawing/2014/main" id="{613694E1-A7F1-49AF-8130-3D998054A4F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1DF2E5-F194-4FCD-B5B1-4BC2D8A7D40B}"/>
              </a:ext>
            </a:extLst>
          </p:cNvPr>
          <p:cNvSpPr>
            <a:spLocks noGrp="1"/>
          </p:cNvSpPr>
          <p:nvPr>
            <p:ph type="sldNum" sz="quarter" idx="12"/>
          </p:nvPr>
        </p:nvSpPr>
        <p:spPr/>
        <p:txBody>
          <a:bodyPr/>
          <a:lstStyle/>
          <a:p>
            <a:fld id="{E3BEE6B5-450A-4F50-B3DC-8419A65EF22C}" type="slidenum">
              <a:rPr lang="en-GB" smtClean="0"/>
              <a:t>‹#›</a:t>
            </a:fld>
            <a:endParaRPr lang="en-GB"/>
          </a:p>
        </p:txBody>
      </p:sp>
    </p:spTree>
    <p:extLst>
      <p:ext uri="{BB962C8B-B14F-4D97-AF65-F5344CB8AC3E}">
        <p14:creationId xmlns:p14="http://schemas.microsoft.com/office/powerpoint/2010/main" val="3009462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880F6-D0FF-43FE-8855-74DAA3473F8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F7CC160-1332-44C8-BB1E-30052E27A0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122D991-1022-4212-AACA-4353153CC7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E9A46A4-A0A1-41E4-8C15-7997FB8C63AD}"/>
              </a:ext>
            </a:extLst>
          </p:cNvPr>
          <p:cNvSpPr>
            <a:spLocks noGrp="1"/>
          </p:cNvSpPr>
          <p:nvPr>
            <p:ph type="dt" sz="half" idx="10"/>
          </p:nvPr>
        </p:nvSpPr>
        <p:spPr/>
        <p:txBody>
          <a:bodyPr/>
          <a:lstStyle/>
          <a:p>
            <a:fld id="{633DD962-62F3-48B3-8966-E80A1447562C}" type="datetimeFigureOut">
              <a:rPr lang="en-GB" smtClean="0"/>
              <a:t>08/07/2020</a:t>
            </a:fld>
            <a:endParaRPr lang="en-GB"/>
          </a:p>
        </p:txBody>
      </p:sp>
      <p:sp>
        <p:nvSpPr>
          <p:cNvPr id="6" name="Footer Placeholder 5">
            <a:extLst>
              <a:ext uri="{FF2B5EF4-FFF2-40B4-BE49-F238E27FC236}">
                <a16:creationId xmlns:a16="http://schemas.microsoft.com/office/drawing/2014/main" id="{403ED63B-AA74-4067-8C23-A920AC06495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7E480EC-82A7-4D1B-B1A4-63CC472F782F}"/>
              </a:ext>
            </a:extLst>
          </p:cNvPr>
          <p:cNvSpPr>
            <a:spLocks noGrp="1"/>
          </p:cNvSpPr>
          <p:nvPr>
            <p:ph type="sldNum" sz="quarter" idx="12"/>
          </p:nvPr>
        </p:nvSpPr>
        <p:spPr/>
        <p:txBody>
          <a:bodyPr/>
          <a:lstStyle/>
          <a:p>
            <a:fld id="{E3BEE6B5-450A-4F50-B3DC-8419A65EF22C}" type="slidenum">
              <a:rPr lang="en-GB" smtClean="0"/>
              <a:t>‹#›</a:t>
            </a:fld>
            <a:endParaRPr lang="en-GB"/>
          </a:p>
        </p:txBody>
      </p:sp>
    </p:spTree>
    <p:extLst>
      <p:ext uri="{BB962C8B-B14F-4D97-AF65-F5344CB8AC3E}">
        <p14:creationId xmlns:p14="http://schemas.microsoft.com/office/powerpoint/2010/main" val="116324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C2B30-95E5-4FE4-8182-E2313EE78F2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DC20DAA-F9D4-4295-892B-F8E7281184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BBCEA5-3A3F-4C11-A809-21402FB013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CBC24F5-9C7C-49CF-A39A-4A98809742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BA299C3-559F-435F-8D72-24D532915B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FA26969-4CF0-44AC-B780-D5A9302112CE}"/>
              </a:ext>
            </a:extLst>
          </p:cNvPr>
          <p:cNvSpPr>
            <a:spLocks noGrp="1"/>
          </p:cNvSpPr>
          <p:nvPr>
            <p:ph type="dt" sz="half" idx="10"/>
          </p:nvPr>
        </p:nvSpPr>
        <p:spPr/>
        <p:txBody>
          <a:bodyPr/>
          <a:lstStyle/>
          <a:p>
            <a:fld id="{633DD962-62F3-48B3-8966-E80A1447562C}" type="datetimeFigureOut">
              <a:rPr lang="en-GB" smtClean="0"/>
              <a:t>08/07/2020</a:t>
            </a:fld>
            <a:endParaRPr lang="en-GB"/>
          </a:p>
        </p:txBody>
      </p:sp>
      <p:sp>
        <p:nvSpPr>
          <p:cNvPr id="8" name="Footer Placeholder 7">
            <a:extLst>
              <a:ext uri="{FF2B5EF4-FFF2-40B4-BE49-F238E27FC236}">
                <a16:creationId xmlns:a16="http://schemas.microsoft.com/office/drawing/2014/main" id="{C1D82A0A-BD60-40F6-95BE-A0C8175466D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C2F3771-0E51-4039-8303-FEBABF97A411}"/>
              </a:ext>
            </a:extLst>
          </p:cNvPr>
          <p:cNvSpPr>
            <a:spLocks noGrp="1"/>
          </p:cNvSpPr>
          <p:nvPr>
            <p:ph type="sldNum" sz="quarter" idx="12"/>
          </p:nvPr>
        </p:nvSpPr>
        <p:spPr/>
        <p:txBody>
          <a:bodyPr/>
          <a:lstStyle/>
          <a:p>
            <a:fld id="{E3BEE6B5-450A-4F50-B3DC-8419A65EF22C}" type="slidenum">
              <a:rPr lang="en-GB" smtClean="0"/>
              <a:t>‹#›</a:t>
            </a:fld>
            <a:endParaRPr lang="en-GB"/>
          </a:p>
        </p:txBody>
      </p:sp>
    </p:spTree>
    <p:extLst>
      <p:ext uri="{BB962C8B-B14F-4D97-AF65-F5344CB8AC3E}">
        <p14:creationId xmlns:p14="http://schemas.microsoft.com/office/powerpoint/2010/main" val="1704362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5E0B8-1E53-4E0F-8776-735356BA497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D2E878E-3F37-487E-AC26-76B4C91F6496}"/>
              </a:ext>
            </a:extLst>
          </p:cNvPr>
          <p:cNvSpPr>
            <a:spLocks noGrp="1"/>
          </p:cNvSpPr>
          <p:nvPr>
            <p:ph type="dt" sz="half" idx="10"/>
          </p:nvPr>
        </p:nvSpPr>
        <p:spPr/>
        <p:txBody>
          <a:bodyPr/>
          <a:lstStyle/>
          <a:p>
            <a:fld id="{633DD962-62F3-48B3-8966-E80A1447562C}" type="datetimeFigureOut">
              <a:rPr lang="en-GB" smtClean="0"/>
              <a:t>08/07/2020</a:t>
            </a:fld>
            <a:endParaRPr lang="en-GB"/>
          </a:p>
        </p:txBody>
      </p:sp>
      <p:sp>
        <p:nvSpPr>
          <p:cNvPr id="4" name="Footer Placeholder 3">
            <a:extLst>
              <a:ext uri="{FF2B5EF4-FFF2-40B4-BE49-F238E27FC236}">
                <a16:creationId xmlns:a16="http://schemas.microsoft.com/office/drawing/2014/main" id="{E7558D60-AA63-424B-9C15-A0D1E61C507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C016EC7-C964-459F-B7AC-1A211BD74B93}"/>
              </a:ext>
            </a:extLst>
          </p:cNvPr>
          <p:cNvSpPr>
            <a:spLocks noGrp="1"/>
          </p:cNvSpPr>
          <p:nvPr>
            <p:ph type="sldNum" sz="quarter" idx="12"/>
          </p:nvPr>
        </p:nvSpPr>
        <p:spPr/>
        <p:txBody>
          <a:bodyPr/>
          <a:lstStyle/>
          <a:p>
            <a:fld id="{E3BEE6B5-450A-4F50-B3DC-8419A65EF22C}" type="slidenum">
              <a:rPr lang="en-GB" smtClean="0"/>
              <a:t>‹#›</a:t>
            </a:fld>
            <a:endParaRPr lang="en-GB"/>
          </a:p>
        </p:txBody>
      </p:sp>
    </p:spTree>
    <p:extLst>
      <p:ext uri="{BB962C8B-B14F-4D97-AF65-F5344CB8AC3E}">
        <p14:creationId xmlns:p14="http://schemas.microsoft.com/office/powerpoint/2010/main" val="2088512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9BCB31-351D-4E81-9BFC-9AE258984267}"/>
              </a:ext>
            </a:extLst>
          </p:cNvPr>
          <p:cNvSpPr>
            <a:spLocks noGrp="1"/>
          </p:cNvSpPr>
          <p:nvPr>
            <p:ph type="dt" sz="half" idx="10"/>
          </p:nvPr>
        </p:nvSpPr>
        <p:spPr/>
        <p:txBody>
          <a:bodyPr/>
          <a:lstStyle/>
          <a:p>
            <a:fld id="{633DD962-62F3-48B3-8966-E80A1447562C}" type="datetimeFigureOut">
              <a:rPr lang="en-GB" smtClean="0"/>
              <a:t>08/07/2020</a:t>
            </a:fld>
            <a:endParaRPr lang="en-GB"/>
          </a:p>
        </p:txBody>
      </p:sp>
      <p:sp>
        <p:nvSpPr>
          <p:cNvPr id="3" name="Footer Placeholder 2">
            <a:extLst>
              <a:ext uri="{FF2B5EF4-FFF2-40B4-BE49-F238E27FC236}">
                <a16:creationId xmlns:a16="http://schemas.microsoft.com/office/drawing/2014/main" id="{BF64970B-D049-4482-93B8-8F0711CA244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13CAFD0-D006-44F0-B975-3D18B253F636}"/>
              </a:ext>
            </a:extLst>
          </p:cNvPr>
          <p:cNvSpPr>
            <a:spLocks noGrp="1"/>
          </p:cNvSpPr>
          <p:nvPr>
            <p:ph type="sldNum" sz="quarter" idx="12"/>
          </p:nvPr>
        </p:nvSpPr>
        <p:spPr/>
        <p:txBody>
          <a:bodyPr/>
          <a:lstStyle/>
          <a:p>
            <a:fld id="{E3BEE6B5-450A-4F50-B3DC-8419A65EF22C}" type="slidenum">
              <a:rPr lang="en-GB" smtClean="0"/>
              <a:t>‹#›</a:t>
            </a:fld>
            <a:endParaRPr lang="en-GB"/>
          </a:p>
        </p:txBody>
      </p:sp>
    </p:spTree>
    <p:extLst>
      <p:ext uri="{BB962C8B-B14F-4D97-AF65-F5344CB8AC3E}">
        <p14:creationId xmlns:p14="http://schemas.microsoft.com/office/powerpoint/2010/main" val="1750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205B2-873D-4D2A-A8FB-8CCBFCD102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CA89141-BFE6-4A20-A137-81BBD60DA5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58D3FCC-E9B2-4044-9EF3-C015C298C0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C40F68-3D17-4D54-8CAD-104712AED244}"/>
              </a:ext>
            </a:extLst>
          </p:cNvPr>
          <p:cNvSpPr>
            <a:spLocks noGrp="1"/>
          </p:cNvSpPr>
          <p:nvPr>
            <p:ph type="dt" sz="half" idx="10"/>
          </p:nvPr>
        </p:nvSpPr>
        <p:spPr/>
        <p:txBody>
          <a:bodyPr/>
          <a:lstStyle/>
          <a:p>
            <a:fld id="{633DD962-62F3-48B3-8966-E80A1447562C}" type="datetimeFigureOut">
              <a:rPr lang="en-GB" smtClean="0"/>
              <a:t>08/07/2020</a:t>
            </a:fld>
            <a:endParaRPr lang="en-GB"/>
          </a:p>
        </p:txBody>
      </p:sp>
      <p:sp>
        <p:nvSpPr>
          <p:cNvPr id="6" name="Footer Placeholder 5">
            <a:extLst>
              <a:ext uri="{FF2B5EF4-FFF2-40B4-BE49-F238E27FC236}">
                <a16:creationId xmlns:a16="http://schemas.microsoft.com/office/drawing/2014/main" id="{1F88507C-A174-4624-9AD2-CE3B918F45A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6533644-770A-4C35-8B3B-3DEAF304B2FD}"/>
              </a:ext>
            </a:extLst>
          </p:cNvPr>
          <p:cNvSpPr>
            <a:spLocks noGrp="1"/>
          </p:cNvSpPr>
          <p:nvPr>
            <p:ph type="sldNum" sz="quarter" idx="12"/>
          </p:nvPr>
        </p:nvSpPr>
        <p:spPr/>
        <p:txBody>
          <a:bodyPr/>
          <a:lstStyle/>
          <a:p>
            <a:fld id="{E3BEE6B5-450A-4F50-B3DC-8419A65EF22C}" type="slidenum">
              <a:rPr lang="en-GB" smtClean="0"/>
              <a:t>‹#›</a:t>
            </a:fld>
            <a:endParaRPr lang="en-GB"/>
          </a:p>
        </p:txBody>
      </p:sp>
    </p:spTree>
    <p:extLst>
      <p:ext uri="{BB962C8B-B14F-4D97-AF65-F5344CB8AC3E}">
        <p14:creationId xmlns:p14="http://schemas.microsoft.com/office/powerpoint/2010/main" val="2280060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1BE47-69BC-4BD8-802F-14FE3EA4DE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7D60942-7227-4831-9520-723E3815A5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5E3AB5C-19AA-4231-88FE-37281960D2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57677-A583-4371-BD02-3BC093A06EEC}"/>
              </a:ext>
            </a:extLst>
          </p:cNvPr>
          <p:cNvSpPr>
            <a:spLocks noGrp="1"/>
          </p:cNvSpPr>
          <p:nvPr>
            <p:ph type="dt" sz="half" idx="10"/>
          </p:nvPr>
        </p:nvSpPr>
        <p:spPr/>
        <p:txBody>
          <a:bodyPr/>
          <a:lstStyle/>
          <a:p>
            <a:fld id="{633DD962-62F3-48B3-8966-E80A1447562C}" type="datetimeFigureOut">
              <a:rPr lang="en-GB" smtClean="0"/>
              <a:t>08/07/2020</a:t>
            </a:fld>
            <a:endParaRPr lang="en-GB"/>
          </a:p>
        </p:txBody>
      </p:sp>
      <p:sp>
        <p:nvSpPr>
          <p:cNvPr id="6" name="Footer Placeholder 5">
            <a:extLst>
              <a:ext uri="{FF2B5EF4-FFF2-40B4-BE49-F238E27FC236}">
                <a16:creationId xmlns:a16="http://schemas.microsoft.com/office/drawing/2014/main" id="{407DA7B3-4856-4A3F-BBF3-51EA0C4A17A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BD7861A-8BB8-45DB-BF2A-4F41580B85E2}"/>
              </a:ext>
            </a:extLst>
          </p:cNvPr>
          <p:cNvSpPr>
            <a:spLocks noGrp="1"/>
          </p:cNvSpPr>
          <p:nvPr>
            <p:ph type="sldNum" sz="quarter" idx="12"/>
          </p:nvPr>
        </p:nvSpPr>
        <p:spPr/>
        <p:txBody>
          <a:bodyPr/>
          <a:lstStyle/>
          <a:p>
            <a:fld id="{E3BEE6B5-450A-4F50-B3DC-8419A65EF22C}" type="slidenum">
              <a:rPr lang="en-GB" smtClean="0"/>
              <a:t>‹#›</a:t>
            </a:fld>
            <a:endParaRPr lang="en-GB"/>
          </a:p>
        </p:txBody>
      </p:sp>
    </p:spTree>
    <p:extLst>
      <p:ext uri="{BB962C8B-B14F-4D97-AF65-F5344CB8AC3E}">
        <p14:creationId xmlns:p14="http://schemas.microsoft.com/office/powerpoint/2010/main" val="900853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697D2A-E013-4BB8-8B0E-633D1E8CE2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D7D506B-0AAD-4A41-951D-3DC3E7F410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405A73A-26DE-4689-8170-2A18038878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3DD962-62F3-48B3-8966-E80A1447562C}" type="datetimeFigureOut">
              <a:rPr lang="en-GB" smtClean="0"/>
              <a:t>08/07/2020</a:t>
            </a:fld>
            <a:endParaRPr lang="en-GB"/>
          </a:p>
        </p:txBody>
      </p:sp>
      <p:sp>
        <p:nvSpPr>
          <p:cNvPr id="5" name="Footer Placeholder 4">
            <a:extLst>
              <a:ext uri="{FF2B5EF4-FFF2-40B4-BE49-F238E27FC236}">
                <a16:creationId xmlns:a16="http://schemas.microsoft.com/office/drawing/2014/main" id="{BBDC13F6-6301-4FFA-BBD0-319D9B91E8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03873A4-5EFD-457B-BABB-BAD04FFC82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BEE6B5-450A-4F50-B3DC-8419A65EF22C}" type="slidenum">
              <a:rPr lang="en-GB" smtClean="0"/>
              <a:t>‹#›</a:t>
            </a:fld>
            <a:endParaRPr lang="en-GB"/>
          </a:p>
        </p:txBody>
      </p:sp>
    </p:spTree>
    <p:extLst>
      <p:ext uri="{BB962C8B-B14F-4D97-AF65-F5344CB8AC3E}">
        <p14:creationId xmlns:p14="http://schemas.microsoft.com/office/powerpoint/2010/main" val="13195785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7/8/2020</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pic>
        <p:nvPicPr>
          <p:cNvPr id="11" name="Picture 10" descr="A screenshot of a cell phone&#10;&#10;Description automatically generated">
            <a:extLst>
              <a:ext uri="{FF2B5EF4-FFF2-40B4-BE49-F238E27FC236}">
                <a16:creationId xmlns:a16="http://schemas.microsoft.com/office/drawing/2014/main" id="{CACB9F83-E440-3E4F-AB98-74B933386BF2}"/>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7067044"/>
          </a:xfrm>
          <a:prstGeom prst="rect">
            <a:avLst/>
          </a:prstGeom>
        </p:spPr>
      </p:pic>
    </p:spTree>
    <p:extLst>
      <p:ext uri="{BB962C8B-B14F-4D97-AF65-F5344CB8AC3E}">
        <p14:creationId xmlns:p14="http://schemas.microsoft.com/office/powerpoint/2010/main" val="1869772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vimeo.com/417727709/9ea7153c17" TargetMode="Externa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vimeo.com/417761916/8fd7253538" TargetMode="External"/><Relationship Id="rId1" Type="http://schemas.openxmlformats.org/officeDocument/2006/relationships/slideLayout" Target="../slideLayouts/slideLayout18.xml"/><Relationship Id="rId5" Type="http://schemas.openxmlformats.org/officeDocument/2006/relationships/image" Target="../media/image9.tiff"/><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44ED9A-87C6-4818-A008-B9FF9020C2B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17642" y="1935701"/>
            <a:ext cx="6024673" cy="3919819"/>
          </a:xfrm>
          <a:prstGeom prst="rect">
            <a:avLst/>
          </a:prstGeom>
        </p:spPr>
      </p:pic>
      <p:sp>
        <p:nvSpPr>
          <p:cNvPr id="4" name="Rectangle 7">
            <a:extLst>
              <a:ext uri="{FF2B5EF4-FFF2-40B4-BE49-F238E27FC236}">
                <a16:creationId xmlns:a16="http://schemas.microsoft.com/office/drawing/2014/main" id="{84EE16D6-69EF-3C4D-94F9-4838F4C9B5E8}"/>
              </a:ext>
            </a:extLst>
          </p:cNvPr>
          <p:cNvSpPr/>
          <p:nvPr/>
        </p:nvSpPr>
        <p:spPr>
          <a:xfrm>
            <a:off x="6922039" y="4353682"/>
            <a:ext cx="5114686" cy="1446550"/>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4400" b="1" dirty="0">
                <a:solidFill>
                  <a:schemeClr val="tx1">
                    <a:lumMod val="75000"/>
                    <a:lumOff val="25000"/>
                  </a:schemeClr>
                </a:solidFill>
                <a:latin typeface="Calibri" panose="020F0502020204030204" pitchFamily="34" charset="0"/>
                <a:cs typeface="Calibri" panose="020F0502020204030204" pitchFamily="34" charset="0"/>
              </a:rPr>
              <a:t>Session 4</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4400" b="1" u="none" strike="noStrike" kern="1200" cap="none" spc="0" normalizeH="0" baseline="0" noProof="0" dirty="0">
                <a:ln>
                  <a:noFill/>
                </a:ln>
                <a:solidFill>
                  <a:srgbClr val="F48B06"/>
                </a:solidFill>
                <a:effectLst/>
                <a:uLnTx/>
                <a:uFillTx/>
                <a:latin typeface="Calibri" panose="020F0502020204030204" pitchFamily="34" charset="0"/>
                <a:cs typeface="Calibri" panose="020F0502020204030204" pitchFamily="34" charset="0"/>
              </a:rPr>
              <a:t>Making the change</a:t>
            </a:r>
          </a:p>
        </p:txBody>
      </p:sp>
      <p:pic>
        <p:nvPicPr>
          <p:cNvPr id="5" name="Picture 4" descr="A close up of a sign&#10;&#10;Description automatically generated">
            <a:extLst>
              <a:ext uri="{FF2B5EF4-FFF2-40B4-BE49-F238E27FC236}">
                <a16:creationId xmlns:a16="http://schemas.microsoft.com/office/drawing/2014/main" id="{029B9BEB-ED87-0D46-A6ED-8533EDAC02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22039" y="2000367"/>
            <a:ext cx="4278754" cy="2353315"/>
          </a:xfrm>
          <a:prstGeom prst="rect">
            <a:avLst/>
          </a:prstGeom>
        </p:spPr>
      </p:pic>
    </p:spTree>
    <p:extLst>
      <p:ext uri="{BB962C8B-B14F-4D97-AF65-F5344CB8AC3E}">
        <p14:creationId xmlns:p14="http://schemas.microsoft.com/office/powerpoint/2010/main" val="3639496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4685" y="2837329"/>
            <a:ext cx="8155109" cy="2369880"/>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“One child, one teacher, one book, one pen can change the world.”</a:t>
            </a:r>
          </a:p>
          <a:p>
            <a:endParaRPr lang="en-US" sz="4000" dirty="0">
              <a:solidFill>
                <a:schemeClr val="tx1">
                  <a:lumMod val="75000"/>
                  <a:lumOff val="25000"/>
                </a:schemeClr>
              </a:solidFill>
              <a:latin typeface="Calibri" panose="020F0502020204030204" pitchFamily="34" charset="0"/>
              <a:cs typeface="Calibri" panose="020F0502020204030204" pitchFamily="34" charset="0"/>
            </a:endParaRPr>
          </a:p>
          <a:p>
            <a:r>
              <a:rPr lang="en-US" b="1" dirty="0">
                <a:solidFill>
                  <a:schemeClr val="tx1">
                    <a:lumMod val="75000"/>
                    <a:lumOff val="25000"/>
                  </a:schemeClr>
                </a:solidFill>
                <a:latin typeface="Calibri" panose="020F0502020204030204" pitchFamily="34" charset="0"/>
                <a:cs typeface="Calibri" panose="020F0502020204030204" pitchFamily="34" charset="0"/>
              </a:rPr>
              <a:t>Malala Yousafzai</a:t>
            </a:r>
          </a:p>
          <a:p>
            <a:r>
              <a:rPr lang="en-US" dirty="0">
                <a:solidFill>
                  <a:schemeClr val="tx1">
                    <a:lumMod val="75000"/>
                    <a:lumOff val="25000"/>
                  </a:schemeClr>
                </a:solidFill>
                <a:latin typeface="Calibri" panose="020F0502020204030204" pitchFamily="34" charset="0"/>
                <a:cs typeface="Calibri" panose="020F0502020204030204" pitchFamily="34" charset="0"/>
              </a:rPr>
              <a:t>Pakistani activist for female education and the youngest Nobel Peace Prize laureate</a:t>
            </a:r>
          </a:p>
        </p:txBody>
      </p:sp>
      <p:sp>
        <p:nvSpPr>
          <p:cNvPr id="6" name="TextBox 5"/>
          <p:cNvSpPr txBox="1"/>
          <p:nvPr/>
        </p:nvSpPr>
        <p:spPr>
          <a:xfrm>
            <a:off x="564685" y="1388612"/>
            <a:ext cx="9898380" cy="1231106"/>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Why is getting an education such a great thing?</a:t>
            </a: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r>
              <a:rPr lang="en-US" sz="2000" dirty="0">
                <a:solidFill>
                  <a:schemeClr val="tx1">
                    <a:lumMod val="75000"/>
                    <a:lumOff val="25000"/>
                  </a:schemeClr>
                </a:solidFill>
                <a:latin typeface="Calibri" panose="020F0502020204030204" pitchFamily="34" charset="0"/>
                <a:cs typeface="Calibri" panose="020F0502020204030204" pitchFamily="34" charset="0"/>
              </a:rPr>
              <a:t>This is what a teenager called Malala said when she was at secondary school:</a:t>
            </a:r>
          </a:p>
        </p:txBody>
      </p:sp>
    </p:spTree>
    <p:extLst>
      <p:ext uri="{BB962C8B-B14F-4D97-AF65-F5344CB8AC3E}">
        <p14:creationId xmlns:p14="http://schemas.microsoft.com/office/powerpoint/2010/main" val="153766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1220" y="1547419"/>
            <a:ext cx="8516792" cy="4194353"/>
          </a:xfrm>
          <a:prstGeom prst="rect">
            <a:avLst/>
          </a:prstGeom>
          <a:noFill/>
        </p:spPr>
        <p:txBody>
          <a:bodyPr wrap="square" rtlCol="0">
            <a:spAutoFit/>
          </a:bodyPr>
          <a:lstStyle/>
          <a:p>
            <a:pPr>
              <a:lnSpc>
                <a:spcPct val="120000"/>
              </a:lnSpc>
            </a:pPr>
            <a:r>
              <a:rPr lang="en-US" sz="2800" b="1" dirty="0">
                <a:solidFill>
                  <a:schemeClr val="tx1">
                    <a:lumMod val="75000"/>
                    <a:lumOff val="25000"/>
                  </a:schemeClr>
                </a:solidFill>
                <a:latin typeface="Calibri" panose="020F0502020204030204" pitchFamily="34" charset="0"/>
                <a:cs typeface="Calibri" panose="020F0502020204030204" pitchFamily="34" charset="0"/>
              </a:rPr>
              <a:t>“Malala believes that anyone – you, me, that person on the bus who goes to the secondary down the road – can change the world. The power of education to help you do that is massive. It opens doors that we thought were locked; it gives us the bricks to build the highest tower from which we can see the beauty of the world. Or, to put it without using metaphors, a good education can help you get the life you want for yourself.’</a:t>
            </a:r>
          </a:p>
        </p:txBody>
      </p:sp>
      <p:sp>
        <p:nvSpPr>
          <p:cNvPr id="4" name="TextBox 3"/>
          <p:cNvSpPr txBox="1"/>
          <p:nvPr/>
        </p:nvSpPr>
        <p:spPr>
          <a:xfrm>
            <a:off x="4000500" y="6132519"/>
            <a:ext cx="7509510" cy="369332"/>
          </a:xfrm>
          <a:prstGeom prst="rect">
            <a:avLst/>
          </a:prstGeom>
          <a:noFill/>
        </p:spPr>
        <p:txBody>
          <a:bodyPr wrap="square" rtlCol="0">
            <a:spAutoFit/>
          </a:bodyPr>
          <a:lstStyle/>
          <a:p>
            <a:pPr algn="r"/>
            <a:r>
              <a:rPr lang="en-US" b="1" dirty="0">
                <a:solidFill>
                  <a:srgbClr val="FA6A04"/>
                </a:solidFill>
                <a:latin typeface="Calibri" panose="020F0502020204030204" pitchFamily="34" charset="0"/>
                <a:cs typeface="Calibri" panose="020F0502020204030204" pitchFamily="34" charset="0"/>
              </a:rPr>
              <a:t>‘Go Big’ page 14</a:t>
            </a:r>
          </a:p>
        </p:txBody>
      </p:sp>
      <p:grpSp>
        <p:nvGrpSpPr>
          <p:cNvPr id="5" name="Group 4">
            <a:extLst>
              <a:ext uri="{FF2B5EF4-FFF2-40B4-BE49-F238E27FC236}">
                <a16:creationId xmlns:a16="http://schemas.microsoft.com/office/drawing/2014/main" id="{D4BEAF94-5C5D-D540-8BE0-C6497A5B2D8E}"/>
              </a:ext>
            </a:extLst>
          </p:cNvPr>
          <p:cNvGrpSpPr/>
          <p:nvPr/>
        </p:nvGrpSpPr>
        <p:grpSpPr>
          <a:xfrm>
            <a:off x="9474538" y="1783830"/>
            <a:ext cx="1693133" cy="4089419"/>
            <a:chOff x="9474539" y="2613682"/>
            <a:chExt cx="1366822" cy="3259567"/>
          </a:xfrm>
        </p:grpSpPr>
        <p:pic>
          <p:nvPicPr>
            <p:cNvPr id="6" name="Picture 5">
              <a:extLst>
                <a:ext uri="{FF2B5EF4-FFF2-40B4-BE49-F238E27FC236}">
                  <a16:creationId xmlns:a16="http://schemas.microsoft.com/office/drawing/2014/main" id="{064A3977-CEB7-1147-B82D-6221F5EB93A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474539" y="2613682"/>
              <a:ext cx="1366822" cy="3259567"/>
            </a:xfrm>
            <a:prstGeom prst="rect">
              <a:avLst/>
            </a:prstGeom>
          </p:spPr>
        </p:pic>
        <p:sp>
          <p:nvSpPr>
            <p:cNvPr id="7" name="Oval 6">
              <a:extLst>
                <a:ext uri="{FF2B5EF4-FFF2-40B4-BE49-F238E27FC236}">
                  <a16:creationId xmlns:a16="http://schemas.microsoft.com/office/drawing/2014/main" id="{A49B3885-EE0F-3445-BD23-1D4DD20D18AB}"/>
                </a:ext>
              </a:extLst>
            </p:cNvPr>
            <p:cNvSpPr/>
            <p:nvPr/>
          </p:nvSpPr>
          <p:spPr>
            <a:xfrm>
              <a:off x="9509760" y="4767072"/>
              <a:ext cx="182880" cy="2682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80886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31CDC8-D04B-4382-A12A-00F9EEA173D3}"/>
              </a:ext>
            </a:extLst>
          </p:cNvPr>
          <p:cNvSpPr/>
          <p:nvPr/>
        </p:nvSpPr>
        <p:spPr>
          <a:xfrm>
            <a:off x="633886" y="3342722"/>
            <a:ext cx="5843266" cy="2616101"/>
          </a:xfrm>
          <a:prstGeom prst="rect">
            <a:avLst/>
          </a:prstGeom>
          <a:ln w="38100">
            <a:solidFill>
              <a:srgbClr val="FFC000"/>
            </a:solidFill>
          </a:ln>
        </p:spPr>
        <p:txBody>
          <a:bodyPr wrap="square">
            <a:spAutoFit/>
          </a:bodyPr>
          <a:lstStyle/>
          <a:p>
            <a:pPr marL="457200" indent="-457200">
              <a:spcBef>
                <a:spcPts val="1200"/>
              </a:spcBef>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Name three things that have changed the most since you started primary school.</a:t>
            </a:r>
            <a:endParaRPr lang="en-GB" sz="2400" dirty="0">
              <a:solidFill>
                <a:schemeClr val="tx1">
                  <a:lumMod val="75000"/>
                  <a:lumOff val="25000"/>
                </a:schemeClr>
              </a:solidFill>
              <a:effectLst/>
              <a:latin typeface="Calibri" panose="020F0502020204030204" pitchFamily="34" charset="0"/>
              <a:cs typeface="Calibri" panose="020F0502020204030204" pitchFamily="34" charset="0"/>
            </a:endParaRPr>
          </a:p>
          <a:p>
            <a:pPr marL="457200" indent="-457200">
              <a:spcBef>
                <a:spcPts val="1200"/>
              </a:spcBef>
              <a:buFont typeface="Arial" panose="020B0604020202020204" pitchFamily="34" charset="0"/>
              <a:buChar char="•"/>
            </a:pPr>
            <a:r>
              <a:rPr lang="en-GB" sz="2400" dirty="0">
                <a:solidFill>
                  <a:schemeClr val="tx1">
                    <a:lumMod val="75000"/>
                    <a:lumOff val="25000"/>
                  </a:schemeClr>
                </a:solidFill>
                <a:effectLst/>
                <a:latin typeface="Calibri" panose="020F0502020204030204" pitchFamily="34" charset="0"/>
                <a:cs typeface="Calibri" panose="020F0502020204030204" pitchFamily="34" charset="0"/>
              </a:rPr>
              <a:t>What will you miss most about your old school?</a:t>
            </a:r>
          </a:p>
          <a:p>
            <a:pPr marL="457200" indent="-457200">
              <a:spcBef>
                <a:spcPts val="1200"/>
              </a:spcBef>
              <a:buFont typeface="Arial" panose="020B0604020202020204" pitchFamily="34" charset="0"/>
              <a:buChar char="•"/>
            </a:pPr>
            <a:r>
              <a:rPr lang="en-GB" sz="2400" dirty="0">
                <a:solidFill>
                  <a:schemeClr val="tx1">
                    <a:lumMod val="75000"/>
                    <a:lumOff val="25000"/>
                  </a:schemeClr>
                </a:solidFill>
                <a:effectLst/>
                <a:latin typeface="Calibri" panose="020F0502020204030204" pitchFamily="34" charset="0"/>
                <a:cs typeface="Calibri" panose="020F0502020204030204" pitchFamily="34" charset="0"/>
              </a:rPr>
              <a:t>What are you most concerned about in your new school?</a:t>
            </a:r>
          </a:p>
        </p:txBody>
      </p:sp>
      <p:sp>
        <p:nvSpPr>
          <p:cNvPr id="3" name="Rectangle 2">
            <a:extLst>
              <a:ext uri="{FF2B5EF4-FFF2-40B4-BE49-F238E27FC236}">
                <a16:creationId xmlns:a16="http://schemas.microsoft.com/office/drawing/2014/main" id="{DAC0C4F9-BDE1-438A-983E-8B64F04B221C}"/>
              </a:ext>
            </a:extLst>
          </p:cNvPr>
          <p:cNvSpPr/>
          <p:nvPr/>
        </p:nvSpPr>
        <p:spPr>
          <a:xfrm>
            <a:off x="633886" y="1417448"/>
            <a:ext cx="5843266" cy="707886"/>
          </a:xfrm>
          <a:prstGeom prst="rect">
            <a:avLst/>
          </a:prstGeom>
        </p:spPr>
        <p:txBody>
          <a:bodyPr wrap="none">
            <a:spAutoFit/>
          </a:bodyPr>
          <a:lstStyle/>
          <a:p>
            <a:pPr lvl="0">
              <a:spcAft>
                <a:spcPts val="0"/>
              </a:spcAft>
            </a:pPr>
            <a:r>
              <a:rPr lang="en-GB" sz="40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Activity: School memories </a:t>
            </a:r>
          </a:p>
        </p:txBody>
      </p:sp>
      <p:pic>
        <p:nvPicPr>
          <p:cNvPr id="4" name="Picture 3">
            <a:extLst>
              <a:ext uri="{FF2B5EF4-FFF2-40B4-BE49-F238E27FC236}">
                <a16:creationId xmlns:a16="http://schemas.microsoft.com/office/drawing/2014/main" id="{7B8AB49B-C213-4487-B4E2-91A1B24B77C3}"/>
              </a:ext>
            </a:extLst>
          </p:cNvPr>
          <p:cNvPicPr>
            <a:picLocks noChangeAspect="1"/>
          </p:cNvPicPr>
          <p:nvPr/>
        </p:nvPicPr>
        <p:blipFill>
          <a:blip r:embed="rId2"/>
          <a:stretch>
            <a:fillRect/>
          </a:stretch>
        </p:blipFill>
        <p:spPr>
          <a:xfrm>
            <a:off x="6765973" y="3342722"/>
            <a:ext cx="4490497" cy="2974954"/>
          </a:xfrm>
          <a:prstGeom prst="rect">
            <a:avLst/>
          </a:prstGeom>
        </p:spPr>
      </p:pic>
      <p:sp>
        <p:nvSpPr>
          <p:cNvPr id="5" name="TextBox 4"/>
          <p:cNvSpPr txBox="1"/>
          <p:nvPr/>
        </p:nvSpPr>
        <p:spPr>
          <a:xfrm>
            <a:off x="633886" y="2233891"/>
            <a:ext cx="10622584" cy="646331"/>
          </a:xfrm>
          <a:prstGeom prst="rect">
            <a:avLst/>
          </a:prstGeom>
          <a:noFill/>
        </p:spPr>
        <p:txBody>
          <a:bodyPr wrap="square" rtlCol="0">
            <a:spAutoFit/>
          </a:bodyPr>
          <a:lstStyle/>
          <a:p>
            <a:r>
              <a:rPr lang="en-US" dirty="0">
                <a:solidFill>
                  <a:schemeClr val="tx1">
                    <a:lumMod val="75000"/>
                    <a:lumOff val="25000"/>
                  </a:schemeClr>
                </a:solidFill>
                <a:latin typeface="Calibri" panose="020F0502020204030204" pitchFamily="34" charset="0"/>
                <a:cs typeface="Calibri" panose="020F0502020204030204" pitchFamily="34" charset="0"/>
              </a:rPr>
              <a:t>Before you make a change, it is good to look back as well as look forward. You can see how far you have come! You started primary school when you were just five years old – you couldn’t read or write back then! </a:t>
            </a:r>
          </a:p>
        </p:txBody>
      </p:sp>
    </p:spTree>
    <p:extLst>
      <p:ext uri="{BB962C8B-B14F-4D97-AF65-F5344CB8AC3E}">
        <p14:creationId xmlns:p14="http://schemas.microsoft.com/office/powerpoint/2010/main" val="1712765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4948" y="1479580"/>
            <a:ext cx="7181591" cy="2643159"/>
          </a:xfrm>
          <a:prstGeom prst="rect">
            <a:avLst/>
          </a:prstGeom>
          <a:noFill/>
        </p:spPr>
        <p:txBody>
          <a:bodyPr wrap="square" rtlCol="0">
            <a:spAutoFit/>
          </a:bodyPr>
          <a:lstStyle/>
          <a:p>
            <a:pPr>
              <a:lnSpc>
                <a:spcPct val="120000"/>
              </a:lnSpc>
            </a:pPr>
            <a:r>
              <a:rPr lang="en-US" sz="2800" b="1" dirty="0">
                <a:solidFill>
                  <a:schemeClr val="tx1">
                    <a:lumMod val="75000"/>
                    <a:lumOff val="25000"/>
                  </a:schemeClr>
                </a:solidFill>
                <a:latin typeface="Calibri" panose="020F0502020204030204" pitchFamily="34" charset="0"/>
                <a:cs typeface="Calibri" panose="020F0502020204030204" pitchFamily="34" charset="0"/>
              </a:rPr>
              <a:t>“Throughout our lives we go through all sorts of changes, or what we call, ‘transitions’. One of the biggest transitions any of us will go through, though, is the leap from primary to secondary school.”</a:t>
            </a:r>
          </a:p>
        </p:txBody>
      </p:sp>
      <p:sp>
        <p:nvSpPr>
          <p:cNvPr id="4" name="TextBox 3"/>
          <p:cNvSpPr txBox="1"/>
          <p:nvPr/>
        </p:nvSpPr>
        <p:spPr>
          <a:xfrm>
            <a:off x="5473694" y="6353937"/>
            <a:ext cx="6320790" cy="369332"/>
          </a:xfrm>
          <a:prstGeom prst="rect">
            <a:avLst/>
          </a:prstGeom>
          <a:noFill/>
        </p:spPr>
        <p:txBody>
          <a:bodyPr wrap="square" rtlCol="0">
            <a:spAutoFit/>
          </a:bodyPr>
          <a:lstStyle/>
          <a:p>
            <a:pPr algn="r"/>
            <a:r>
              <a:rPr lang="en-US" b="1" dirty="0">
                <a:solidFill>
                  <a:srgbClr val="FA6A04"/>
                </a:solidFill>
                <a:latin typeface="Calibri" panose="020F0502020204030204" pitchFamily="34" charset="0"/>
                <a:cs typeface="Calibri" panose="020F0502020204030204" pitchFamily="34" charset="0"/>
              </a:rPr>
              <a:t>‘Go Big’ page 19</a:t>
            </a:r>
          </a:p>
        </p:txBody>
      </p:sp>
      <p:sp>
        <p:nvSpPr>
          <p:cNvPr id="5" name="TextBox 4"/>
          <p:cNvSpPr txBox="1"/>
          <p:nvPr/>
        </p:nvSpPr>
        <p:spPr>
          <a:xfrm>
            <a:off x="604948" y="4402175"/>
            <a:ext cx="7464396" cy="523220"/>
          </a:xfrm>
          <a:prstGeom prst="rect">
            <a:avLst/>
          </a:prstGeom>
          <a:noFill/>
        </p:spPr>
        <p:txBody>
          <a:bodyPr wrap="square" rtlCol="0">
            <a:spAutoFit/>
          </a:bodyPr>
          <a:lstStyle/>
          <a:p>
            <a:r>
              <a:rPr lang="en-US" sz="2800" b="1" dirty="0">
                <a:solidFill>
                  <a:srgbClr val="FA6A04"/>
                </a:solidFill>
                <a:latin typeface="Calibri" panose="020F0502020204030204" pitchFamily="34" charset="0"/>
                <a:cs typeface="Calibri" panose="020F0502020204030204" pitchFamily="34" charset="0"/>
              </a:rPr>
              <a:t>We are going to look at some of those changes.</a:t>
            </a:r>
          </a:p>
        </p:txBody>
      </p:sp>
      <p:sp>
        <p:nvSpPr>
          <p:cNvPr id="11" name="Oval 10">
            <a:extLst>
              <a:ext uri="{FF2B5EF4-FFF2-40B4-BE49-F238E27FC236}">
                <a16:creationId xmlns:a16="http://schemas.microsoft.com/office/drawing/2014/main" id="{8F41D3AF-1AE8-2A4C-9E6B-140F494308A2}"/>
              </a:ext>
            </a:extLst>
          </p:cNvPr>
          <p:cNvSpPr/>
          <p:nvPr/>
        </p:nvSpPr>
        <p:spPr>
          <a:xfrm>
            <a:off x="9683058" y="5320696"/>
            <a:ext cx="226540" cy="3365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DCCBD1E-CE0E-8F48-82C8-09C5065C6C36}"/>
              </a:ext>
            </a:extLst>
          </p:cNvPr>
          <p:cNvGrpSpPr/>
          <p:nvPr/>
        </p:nvGrpSpPr>
        <p:grpSpPr>
          <a:xfrm>
            <a:off x="9474538" y="1783830"/>
            <a:ext cx="1693133" cy="4089419"/>
            <a:chOff x="9474539" y="2613682"/>
            <a:chExt cx="1366822" cy="3259567"/>
          </a:xfrm>
        </p:grpSpPr>
        <p:pic>
          <p:nvPicPr>
            <p:cNvPr id="13" name="Picture 12">
              <a:extLst>
                <a:ext uri="{FF2B5EF4-FFF2-40B4-BE49-F238E27FC236}">
                  <a16:creationId xmlns:a16="http://schemas.microsoft.com/office/drawing/2014/main" id="{0A106C31-FE4A-E248-B38F-34798306B13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474539" y="2613682"/>
              <a:ext cx="1366822" cy="3259567"/>
            </a:xfrm>
            <a:prstGeom prst="rect">
              <a:avLst/>
            </a:prstGeom>
          </p:spPr>
        </p:pic>
        <p:sp>
          <p:nvSpPr>
            <p:cNvPr id="14" name="Oval 13">
              <a:extLst>
                <a:ext uri="{FF2B5EF4-FFF2-40B4-BE49-F238E27FC236}">
                  <a16:creationId xmlns:a16="http://schemas.microsoft.com/office/drawing/2014/main" id="{17D93555-4BD6-6E4E-A76A-D0EF70D00427}"/>
                </a:ext>
              </a:extLst>
            </p:cNvPr>
            <p:cNvSpPr/>
            <p:nvPr/>
          </p:nvSpPr>
          <p:spPr>
            <a:xfrm>
              <a:off x="9509760" y="4767072"/>
              <a:ext cx="182880" cy="2682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31803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FC6564-696B-47F5-8CD5-84B9FFB4591A}"/>
              </a:ext>
            </a:extLst>
          </p:cNvPr>
          <p:cNvSpPr/>
          <p:nvPr/>
        </p:nvSpPr>
        <p:spPr>
          <a:xfrm>
            <a:off x="578835" y="1259381"/>
            <a:ext cx="10134812" cy="1200329"/>
          </a:xfrm>
          <a:prstGeom prst="rect">
            <a:avLst/>
          </a:prstGeom>
        </p:spPr>
        <p:txBody>
          <a:bodyPr wrap="squar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There are many differences between primary and secondary school. Here is what to expect: </a:t>
            </a:r>
          </a:p>
        </p:txBody>
      </p:sp>
      <p:graphicFrame>
        <p:nvGraphicFramePr>
          <p:cNvPr id="3" name="Table 3">
            <a:extLst>
              <a:ext uri="{FF2B5EF4-FFF2-40B4-BE49-F238E27FC236}">
                <a16:creationId xmlns:a16="http://schemas.microsoft.com/office/drawing/2014/main" id="{517B9A19-39AA-4964-8954-AF05D30FEC7A}"/>
              </a:ext>
            </a:extLst>
          </p:cNvPr>
          <p:cNvGraphicFramePr>
            <a:graphicFrameLocks noGrp="1"/>
          </p:cNvGraphicFramePr>
          <p:nvPr>
            <p:extLst>
              <p:ext uri="{D42A27DB-BD31-4B8C-83A1-F6EECF244321}">
                <p14:modId xmlns:p14="http://schemas.microsoft.com/office/powerpoint/2010/main" val="1612093682"/>
              </p:ext>
            </p:extLst>
          </p:nvPr>
        </p:nvGraphicFramePr>
        <p:xfrm>
          <a:off x="578835" y="2610538"/>
          <a:ext cx="10134812" cy="3891780"/>
        </p:xfrm>
        <a:graphic>
          <a:graphicData uri="http://schemas.openxmlformats.org/drawingml/2006/table">
            <a:tbl>
              <a:tblPr firstRow="1" bandRow="1">
                <a:tableStyleId>{5C22544A-7EE6-4342-B048-85BDC9FD1C3A}</a:tableStyleId>
              </a:tblPr>
              <a:tblGrid>
                <a:gridCol w="5067406">
                  <a:extLst>
                    <a:ext uri="{9D8B030D-6E8A-4147-A177-3AD203B41FA5}">
                      <a16:colId xmlns:a16="http://schemas.microsoft.com/office/drawing/2014/main" val="612355710"/>
                    </a:ext>
                  </a:extLst>
                </a:gridCol>
                <a:gridCol w="5067406">
                  <a:extLst>
                    <a:ext uri="{9D8B030D-6E8A-4147-A177-3AD203B41FA5}">
                      <a16:colId xmlns:a16="http://schemas.microsoft.com/office/drawing/2014/main" val="3277523518"/>
                    </a:ext>
                  </a:extLst>
                </a:gridCol>
              </a:tblGrid>
              <a:tr h="508500">
                <a:tc>
                  <a:txBody>
                    <a:bodyPr/>
                    <a:lstStyle/>
                    <a:p>
                      <a:r>
                        <a:rPr lang="en-GB" sz="2400" dirty="0">
                          <a:latin typeface="Calibri" panose="020F0502020204030204" pitchFamily="34" charset="0"/>
                          <a:cs typeface="Calibri" panose="020F0502020204030204" pitchFamily="34" charset="0"/>
                        </a:rPr>
                        <a:t>Primary </a:t>
                      </a:r>
                    </a:p>
                  </a:txBody>
                  <a:tcPr>
                    <a:solidFill>
                      <a:srgbClr val="FA6A04"/>
                    </a:solidFill>
                  </a:tcPr>
                </a:tc>
                <a:tc>
                  <a:txBody>
                    <a:bodyPr/>
                    <a:lstStyle/>
                    <a:p>
                      <a:r>
                        <a:rPr lang="en-GB" sz="2400" dirty="0">
                          <a:latin typeface="Calibri" panose="020F0502020204030204" pitchFamily="34" charset="0"/>
                          <a:cs typeface="Calibri" panose="020F0502020204030204" pitchFamily="34" charset="0"/>
                        </a:rPr>
                        <a:t>Secondary </a:t>
                      </a:r>
                    </a:p>
                  </a:txBody>
                  <a:tcPr>
                    <a:solidFill>
                      <a:srgbClr val="FA6A04"/>
                    </a:solidFill>
                  </a:tcPr>
                </a:tc>
                <a:extLst>
                  <a:ext uri="{0D108BD9-81ED-4DB2-BD59-A6C34878D82A}">
                    <a16:rowId xmlns:a16="http://schemas.microsoft.com/office/drawing/2014/main" val="3092599093"/>
                  </a:ext>
                </a:extLst>
              </a:tr>
              <a:tr h="3356103">
                <a:tc>
                  <a:txBody>
                    <a:bodyPr/>
                    <a:lstStyle/>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Smaller school</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Same class all the way through school</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A smaller range of subjects</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The same teacher or a few teachers for an entire year</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Playtime activities to do</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It could be close to your home with friends nearby</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Less independence </a:t>
                      </a:r>
                    </a:p>
                    <a:p>
                      <a:endParaRPr lang="en-GB" sz="2000" b="0" i="0" dirty="0">
                        <a:solidFill>
                          <a:schemeClr val="tx1">
                            <a:lumMod val="75000"/>
                            <a:lumOff val="25000"/>
                          </a:schemeClr>
                        </a:solidFill>
                        <a:latin typeface="Calibri" panose="020F0502020204030204" pitchFamily="34" charset="0"/>
                        <a:cs typeface="Calibri" panose="020F0502020204030204" pitchFamily="34" charset="0"/>
                      </a:endParaRPr>
                    </a:p>
                  </a:txBody>
                  <a:tcPr>
                    <a:noFill/>
                  </a:tcPr>
                </a:tc>
                <a:tc>
                  <a:txBody>
                    <a:bodyPr/>
                    <a:lstStyle/>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Bigger school and you will move to different lessons</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Different subjects</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Different types of homework</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Different structure and routine</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Different teachers for each subject</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You will have a form tutor and class</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More independent learning</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Manage your own time</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A mixture of different children from different schools</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Different set of rules</a:t>
                      </a:r>
                    </a:p>
                  </a:txBody>
                  <a:tcPr>
                    <a:noFill/>
                  </a:tcPr>
                </a:tc>
                <a:extLst>
                  <a:ext uri="{0D108BD9-81ED-4DB2-BD59-A6C34878D82A}">
                    <a16:rowId xmlns:a16="http://schemas.microsoft.com/office/drawing/2014/main" val="1993465868"/>
                  </a:ext>
                </a:extLst>
              </a:tr>
            </a:tbl>
          </a:graphicData>
        </a:graphic>
      </p:graphicFrame>
    </p:spTree>
    <p:extLst>
      <p:ext uri="{BB962C8B-B14F-4D97-AF65-F5344CB8AC3E}">
        <p14:creationId xmlns:p14="http://schemas.microsoft.com/office/powerpoint/2010/main" val="2260311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FD87FD-0521-48CE-8FAA-936E8E6177C1}"/>
              </a:ext>
            </a:extLst>
          </p:cNvPr>
          <p:cNvSpPr/>
          <p:nvPr/>
        </p:nvSpPr>
        <p:spPr>
          <a:xfrm>
            <a:off x="703301" y="1355022"/>
            <a:ext cx="4095352" cy="646331"/>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Activity: New school</a:t>
            </a:r>
          </a:p>
        </p:txBody>
      </p:sp>
      <p:sp>
        <p:nvSpPr>
          <p:cNvPr id="3" name="Rectangle 2">
            <a:extLst>
              <a:ext uri="{FF2B5EF4-FFF2-40B4-BE49-F238E27FC236}">
                <a16:creationId xmlns:a16="http://schemas.microsoft.com/office/drawing/2014/main" id="{3D9F6C19-142C-48F5-ADBC-6FF03F6D2346}"/>
              </a:ext>
            </a:extLst>
          </p:cNvPr>
          <p:cNvSpPr/>
          <p:nvPr/>
        </p:nvSpPr>
        <p:spPr>
          <a:xfrm>
            <a:off x="703301" y="2337816"/>
            <a:ext cx="5314950" cy="2677656"/>
          </a:xfrm>
          <a:prstGeom prst="rect">
            <a:avLst/>
          </a:prstGeom>
          <a:ln w="28575">
            <a:solidFill>
              <a:srgbClr val="FA6A04"/>
            </a:solidFill>
          </a:ln>
        </p:spPr>
        <p:txBody>
          <a:bodyPr wrap="square">
            <a:spAutoFit/>
          </a:bodyPr>
          <a:lstStyle/>
          <a:p>
            <a:pPr marL="457200" indent="-457200">
              <a:buFont typeface="Arial" panose="020B0604020202020204" pitchFamily="34" charset="0"/>
              <a:buChar char="•"/>
            </a:pPr>
            <a:r>
              <a:rPr lang="en-GB" sz="2400" dirty="0">
                <a:solidFill>
                  <a:srgbClr val="333333"/>
                </a:solidFill>
                <a:effectLst/>
                <a:latin typeface="Calibri" panose="020F0502020204030204" pitchFamily="34" charset="0"/>
                <a:cs typeface="Calibri" panose="020F0502020204030204" pitchFamily="34" charset="0"/>
              </a:rPr>
              <a:t>Write down three things you are really excited about doing in secondary school.</a:t>
            </a:r>
          </a:p>
          <a:p>
            <a:pPr marL="457200" indent="-457200">
              <a:buFont typeface="Arial" panose="020B0604020202020204" pitchFamily="34" charset="0"/>
              <a:buChar char="•"/>
            </a:pPr>
            <a:r>
              <a:rPr lang="en-GB" sz="2400" dirty="0">
                <a:solidFill>
                  <a:srgbClr val="333333"/>
                </a:solidFill>
                <a:latin typeface="Calibri" panose="020F0502020204030204" pitchFamily="34" charset="0"/>
                <a:cs typeface="Calibri" panose="020F0502020204030204" pitchFamily="34" charset="0"/>
              </a:rPr>
              <a:t>Write down three worries you have about secondary school. Speak to someone you trust about your worries to help you feel better. </a:t>
            </a:r>
            <a:endParaRPr lang="en-GB" sz="2400" dirty="0">
              <a:solidFill>
                <a:srgbClr val="333333"/>
              </a:solidFill>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7ECF83C2-7D9A-4C49-B356-03D961162D0D}"/>
              </a:ext>
            </a:extLst>
          </p:cNvPr>
          <p:cNvPicPr>
            <a:picLocks noChangeAspect="1"/>
          </p:cNvPicPr>
          <p:nvPr/>
        </p:nvPicPr>
        <p:blipFill>
          <a:blip r:embed="rId2"/>
          <a:stretch>
            <a:fillRect/>
          </a:stretch>
        </p:blipFill>
        <p:spPr>
          <a:xfrm>
            <a:off x="6289746" y="2337816"/>
            <a:ext cx="5314950" cy="3486150"/>
          </a:xfrm>
          <a:prstGeom prst="rect">
            <a:avLst/>
          </a:prstGeom>
        </p:spPr>
      </p:pic>
    </p:spTree>
    <p:extLst>
      <p:ext uri="{BB962C8B-B14F-4D97-AF65-F5344CB8AC3E}">
        <p14:creationId xmlns:p14="http://schemas.microsoft.com/office/powerpoint/2010/main" val="2773078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DFF92A8-DBD0-44D1-B67A-4E63F9762EE3}"/>
              </a:ext>
            </a:extLst>
          </p:cNvPr>
          <p:cNvSpPr/>
          <p:nvPr/>
        </p:nvSpPr>
        <p:spPr>
          <a:xfrm>
            <a:off x="529885" y="1283494"/>
            <a:ext cx="3504870" cy="646331"/>
          </a:xfrm>
          <a:prstGeom prst="rect">
            <a:avLst/>
          </a:prstGeom>
        </p:spPr>
        <p:txBody>
          <a:bodyPr wrap="none">
            <a:spAutoFit/>
          </a:bodyPr>
          <a:lstStyle/>
          <a:p>
            <a:r>
              <a:rPr lang="en-GB" sz="3600" b="1" dirty="0">
                <a:solidFill>
                  <a:schemeClr val="tx1">
                    <a:lumMod val="75000"/>
                    <a:lumOff val="25000"/>
                  </a:schemeClr>
                </a:solidFill>
                <a:latin typeface="Calibri" panose="020F0502020204030204" pitchFamily="34" charset="0"/>
              </a:rPr>
              <a:t>Life is a journey…</a:t>
            </a:r>
          </a:p>
        </p:txBody>
      </p:sp>
      <p:sp>
        <p:nvSpPr>
          <p:cNvPr id="3" name="Rectangle 2">
            <a:extLst>
              <a:ext uri="{FF2B5EF4-FFF2-40B4-BE49-F238E27FC236}">
                <a16:creationId xmlns:a16="http://schemas.microsoft.com/office/drawing/2014/main" id="{D7BA7946-84E9-4A6C-9A5A-BB71FE4432F6}"/>
              </a:ext>
            </a:extLst>
          </p:cNvPr>
          <p:cNvSpPr/>
          <p:nvPr/>
        </p:nvSpPr>
        <p:spPr>
          <a:xfrm>
            <a:off x="7566108" y="5822287"/>
            <a:ext cx="3978140" cy="646331"/>
          </a:xfrm>
          <a:prstGeom prst="rect">
            <a:avLst/>
          </a:prstGeom>
        </p:spPr>
        <p:txBody>
          <a:bodyPr wrap="none">
            <a:spAutoFit/>
          </a:bodyPr>
          <a:lstStyle/>
          <a:p>
            <a:pPr algn="r"/>
            <a:r>
              <a:rPr lang="en-GB" sz="3600" b="1" dirty="0">
                <a:solidFill>
                  <a:schemeClr val="tx1">
                    <a:lumMod val="75000"/>
                    <a:lumOff val="25000"/>
                  </a:schemeClr>
                </a:solidFill>
                <a:latin typeface="Calibri" panose="020F0502020204030204" pitchFamily="34" charset="0"/>
              </a:rPr>
              <a:t>It is YOUR journey…</a:t>
            </a:r>
          </a:p>
        </p:txBody>
      </p:sp>
      <p:sp>
        <p:nvSpPr>
          <p:cNvPr id="6" name="Rectangle 5">
            <a:extLst>
              <a:ext uri="{FF2B5EF4-FFF2-40B4-BE49-F238E27FC236}">
                <a16:creationId xmlns:a16="http://schemas.microsoft.com/office/drawing/2014/main" id="{1DF359D9-8A95-4D1E-83EC-AB686211D112}"/>
              </a:ext>
            </a:extLst>
          </p:cNvPr>
          <p:cNvSpPr/>
          <p:nvPr/>
        </p:nvSpPr>
        <p:spPr>
          <a:xfrm>
            <a:off x="541606" y="2082188"/>
            <a:ext cx="5564418" cy="954107"/>
          </a:xfrm>
          <a:prstGeom prst="rect">
            <a:avLst/>
          </a:prstGeom>
          <a:solidFill>
            <a:srgbClr val="FA6A04"/>
          </a:solidFill>
        </p:spPr>
        <p:txBody>
          <a:bodyPr wrap="square">
            <a:spAutoFit/>
          </a:bodyPr>
          <a:lstStyle/>
          <a:p>
            <a:r>
              <a:rPr lang="en-GB" sz="2800" b="1" dirty="0">
                <a:solidFill>
                  <a:schemeClr val="bg1"/>
                </a:solidFill>
                <a:latin typeface="Calibri" panose="020F0502020204030204" pitchFamily="34" charset="0"/>
              </a:rPr>
              <a:t>Build on who are and what you have done in primary school.</a:t>
            </a:r>
          </a:p>
        </p:txBody>
      </p:sp>
      <p:sp>
        <p:nvSpPr>
          <p:cNvPr id="7" name="Rectangle 6">
            <a:extLst>
              <a:ext uri="{FF2B5EF4-FFF2-40B4-BE49-F238E27FC236}">
                <a16:creationId xmlns:a16="http://schemas.microsoft.com/office/drawing/2014/main" id="{16257F8C-BCD5-46DF-AF12-2F2B118E06EF}"/>
              </a:ext>
            </a:extLst>
          </p:cNvPr>
          <p:cNvSpPr/>
          <p:nvPr/>
        </p:nvSpPr>
        <p:spPr>
          <a:xfrm>
            <a:off x="529885" y="3188658"/>
            <a:ext cx="5564418" cy="1384995"/>
          </a:xfrm>
          <a:prstGeom prst="rect">
            <a:avLst/>
          </a:prstGeom>
          <a:solidFill>
            <a:srgbClr val="FA6A04"/>
          </a:solidFill>
        </p:spPr>
        <p:txBody>
          <a:bodyPr wrap="square">
            <a:spAutoFit/>
          </a:bodyPr>
          <a:lstStyle/>
          <a:p>
            <a:r>
              <a:rPr lang="en-GB" sz="2800" b="1" dirty="0">
                <a:solidFill>
                  <a:schemeClr val="bg1"/>
                </a:solidFill>
                <a:latin typeface="Calibri" panose="020F0502020204030204" pitchFamily="34" charset="0"/>
              </a:rPr>
              <a:t>Use it as a stepping stone to help you achieve and enjoy a new school and environment. </a:t>
            </a:r>
          </a:p>
        </p:txBody>
      </p:sp>
      <p:sp>
        <p:nvSpPr>
          <p:cNvPr id="4" name="TextBox 3"/>
          <p:cNvSpPr txBox="1"/>
          <p:nvPr/>
        </p:nvSpPr>
        <p:spPr>
          <a:xfrm>
            <a:off x="502668" y="4878378"/>
            <a:ext cx="5666906" cy="1815882"/>
          </a:xfrm>
          <a:prstGeom prst="rect">
            <a:avLst/>
          </a:prstGeom>
          <a:noFill/>
        </p:spPr>
        <p:txBody>
          <a:bodyPr wrap="square" rtlCol="0">
            <a:spAutoFit/>
          </a:bodyPr>
          <a:lstStyle/>
          <a:p>
            <a:r>
              <a:rPr lang="en-US" sz="2800" b="1" dirty="0">
                <a:solidFill>
                  <a:schemeClr val="tx1">
                    <a:lumMod val="75000"/>
                    <a:lumOff val="25000"/>
                  </a:schemeClr>
                </a:solidFill>
                <a:latin typeface="Calibri" panose="020F0502020204030204" pitchFamily="34" charset="0"/>
                <a:cs typeface="Calibri" panose="020F0502020204030204" pitchFamily="34" charset="0"/>
              </a:rPr>
              <a:t>In your workbook:</a:t>
            </a:r>
          </a:p>
          <a:p>
            <a:r>
              <a:rPr lang="en-US" sz="2800" dirty="0">
                <a:solidFill>
                  <a:schemeClr val="tx1">
                    <a:lumMod val="75000"/>
                    <a:lumOff val="25000"/>
                  </a:schemeClr>
                </a:solidFill>
                <a:latin typeface="Calibri Light" panose="020F0302020204030204" pitchFamily="34" charset="0"/>
                <a:cs typeface="Calibri Light" panose="020F0302020204030204" pitchFamily="34" charset="0"/>
              </a:rPr>
              <a:t>What are the things that you have already done at primary school that you would like to build on?</a:t>
            </a:r>
          </a:p>
        </p:txBody>
      </p:sp>
      <p:pic>
        <p:nvPicPr>
          <p:cNvPr id="9" name="Picture 8" descr="A close up of a logo&#10;&#10;Description automatically generated">
            <a:extLst>
              <a:ext uri="{FF2B5EF4-FFF2-40B4-BE49-F238E27FC236}">
                <a16:creationId xmlns:a16="http://schemas.microsoft.com/office/drawing/2014/main" id="{37B4BBE4-364B-3B4F-B0F0-60E32F06DD8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21448" y="3405178"/>
            <a:ext cx="4622800" cy="2311400"/>
          </a:xfrm>
          <a:prstGeom prst="rect">
            <a:avLst/>
          </a:prstGeom>
        </p:spPr>
      </p:pic>
    </p:spTree>
    <p:extLst>
      <p:ext uri="{BB962C8B-B14F-4D97-AF65-F5344CB8AC3E}">
        <p14:creationId xmlns:p14="http://schemas.microsoft.com/office/powerpoint/2010/main" val="1350222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DAB2EF-D3F5-4258-AA2D-21F77421F0A1}"/>
              </a:ext>
            </a:extLst>
          </p:cNvPr>
          <p:cNvSpPr/>
          <p:nvPr/>
        </p:nvSpPr>
        <p:spPr>
          <a:xfrm>
            <a:off x="529707" y="1444219"/>
            <a:ext cx="9039462" cy="646331"/>
          </a:xfrm>
          <a:prstGeom prst="rect">
            <a:avLst/>
          </a:prstGeom>
        </p:spPr>
        <p:txBody>
          <a:bodyPr wrap="none">
            <a:spAutoFit/>
          </a:bodyPr>
          <a:lstStyle/>
          <a:p>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Here are some top tips for making the change:</a:t>
            </a:r>
            <a:endParaRPr lang="en-GB" sz="3600" b="1" dirty="0">
              <a:solidFill>
                <a:schemeClr val="tx1">
                  <a:lumMod val="75000"/>
                  <a:lumOff val="25000"/>
                </a:schemeClr>
              </a:solidFill>
            </a:endParaRPr>
          </a:p>
        </p:txBody>
      </p:sp>
      <p:sp>
        <p:nvSpPr>
          <p:cNvPr id="5" name="TextBox 4"/>
          <p:cNvSpPr txBox="1"/>
          <p:nvPr/>
        </p:nvSpPr>
        <p:spPr>
          <a:xfrm>
            <a:off x="637840" y="2301238"/>
            <a:ext cx="11209019" cy="3359061"/>
          </a:xfrm>
          <a:prstGeom prst="rect">
            <a:avLst/>
          </a:prstGeom>
          <a:noFill/>
        </p:spPr>
        <p:txBody>
          <a:bodyPr wrap="square" rtlCol="0">
            <a:spAutoFit/>
          </a:bodyPr>
          <a:lstStyle/>
          <a:p>
            <a:pPr marL="342900" indent="-342900">
              <a:lnSpc>
                <a:spcPct val="15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When you go for your first day, ask people their names.</a:t>
            </a:r>
          </a:p>
          <a:p>
            <a:pPr marL="342900" indent="-342900">
              <a:lnSpc>
                <a:spcPct val="15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Be kind – everyone is nervous, we just display it in different ways.</a:t>
            </a:r>
          </a:p>
          <a:p>
            <a:pPr marL="342900" indent="-342900">
              <a:lnSpc>
                <a:spcPct val="15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Make yourself talk to new people.</a:t>
            </a:r>
          </a:p>
          <a:p>
            <a:pPr marL="342900" indent="-342900">
              <a:lnSpc>
                <a:spcPct val="15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Ask if you are not sure.</a:t>
            </a:r>
          </a:p>
          <a:p>
            <a:pPr marL="342900" indent="-342900">
              <a:lnSpc>
                <a:spcPct val="15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Be determined to make a good impression – be polite and have the right equipment.</a:t>
            </a:r>
          </a:p>
          <a:p>
            <a:pPr marL="342900" indent="-342900">
              <a:lnSpc>
                <a:spcPct val="15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Smile! Even your teacher will be nervous on the first day back!</a:t>
            </a:r>
          </a:p>
        </p:txBody>
      </p:sp>
    </p:spTree>
    <p:extLst>
      <p:ext uri="{BB962C8B-B14F-4D97-AF65-F5344CB8AC3E}">
        <p14:creationId xmlns:p14="http://schemas.microsoft.com/office/powerpoint/2010/main" val="1191776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indoor, table, woman&#10;&#10;Description automatically generated">
            <a:hlinkClick r:id="rId2"/>
            <a:extLst>
              <a:ext uri="{FF2B5EF4-FFF2-40B4-BE49-F238E27FC236}">
                <a16:creationId xmlns:a16="http://schemas.microsoft.com/office/drawing/2014/main" id="{4E73FFF1-CD36-1B48-86C8-3B25F394931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62563" y="3429000"/>
            <a:ext cx="5929746" cy="3316084"/>
          </a:xfrm>
          <a:prstGeom prst="rect">
            <a:avLst/>
          </a:prstGeom>
        </p:spPr>
      </p:pic>
      <p:sp>
        <p:nvSpPr>
          <p:cNvPr id="3" name="TextBox 2"/>
          <p:cNvSpPr txBox="1"/>
          <p:nvPr/>
        </p:nvSpPr>
        <p:spPr>
          <a:xfrm>
            <a:off x="1319884" y="1398906"/>
            <a:ext cx="8854011" cy="1609030"/>
          </a:xfrm>
          <a:prstGeom prst="rect">
            <a:avLst/>
          </a:prstGeom>
          <a:noFill/>
        </p:spPr>
        <p:txBody>
          <a:bodyPr wrap="square" rtlCol="0">
            <a:spAutoFit/>
          </a:bodyPr>
          <a:lstStyle/>
          <a:p>
            <a:pPr algn="ctr">
              <a:lnSpc>
                <a:spcPct val="120000"/>
              </a:lnSpc>
            </a:pPr>
            <a:r>
              <a:rPr lang="en-GB" sz="2800" dirty="0">
                <a:solidFill>
                  <a:schemeClr val="tx1">
                    <a:lumMod val="75000"/>
                    <a:lumOff val="25000"/>
                  </a:schemeClr>
                </a:solidFill>
                <a:latin typeface="Calibri" panose="020F0502020204030204" pitchFamily="34" charset="0"/>
                <a:cs typeface="Calibri" panose="020F0502020204030204" pitchFamily="34" charset="0"/>
              </a:rPr>
              <a:t>As an actress, Gemma has ‘first days’ a lot of the time when she is meeting new teams or cast members for the first time. She can help us with this!</a:t>
            </a:r>
            <a:endParaRPr lang="en-US" sz="2800" dirty="0">
              <a:solidFill>
                <a:schemeClr val="tx1">
                  <a:lumMod val="75000"/>
                  <a:lumOff val="25000"/>
                </a:schemeClr>
              </a:solidFill>
              <a:latin typeface="Calibri" panose="020F0502020204030204" pitchFamily="34" charset="0"/>
              <a:cs typeface="Calibri" panose="020F0502020204030204" pitchFamily="34" charset="0"/>
            </a:endParaRPr>
          </a:p>
        </p:txBody>
      </p:sp>
      <p:pic>
        <p:nvPicPr>
          <p:cNvPr id="7" name="Picture 6" descr="A close up of a logo&#10;&#10;Description automatically generated">
            <a:hlinkClick r:id="rId2"/>
            <a:extLst>
              <a:ext uri="{FF2B5EF4-FFF2-40B4-BE49-F238E27FC236}">
                <a16:creationId xmlns:a16="http://schemas.microsoft.com/office/drawing/2014/main" id="{7726AC80-8A6B-5443-8234-D745187985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00838" y="3669720"/>
            <a:ext cx="2324100" cy="2654300"/>
          </a:xfrm>
          <a:prstGeom prst="rect">
            <a:avLst/>
          </a:prstGeom>
        </p:spPr>
      </p:pic>
    </p:spTree>
    <p:extLst>
      <p:ext uri="{BB962C8B-B14F-4D97-AF65-F5344CB8AC3E}">
        <p14:creationId xmlns:p14="http://schemas.microsoft.com/office/powerpoint/2010/main" val="1944203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5902F3-E4C5-9C4B-AD30-38BC91C3463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6210" y="1031881"/>
            <a:ext cx="2408147" cy="6239292"/>
          </a:xfrm>
          <a:prstGeom prst="rect">
            <a:avLst/>
          </a:prstGeom>
        </p:spPr>
      </p:pic>
      <p:sp>
        <p:nvSpPr>
          <p:cNvPr id="3" name="TextBox 2"/>
          <p:cNvSpPr txBox="1"/>
          <p:nvPr/>
        </p:nvSpPr>
        <p:spPr>
          <a:xfrm>
            <a:off x="3309905" y="1674674"/>
            <a:ext cx="7351811" cy="1754326"/>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If you embrace the change, and use it as an opportunity to grow, then you will be able to do brilliant things!</a:t>
            </a:r>
          </a:p>
        </p:txBody>
      </p:sp>
    </p:spTree>
    <p:extLst>
      <p:ext uri="{BB962C8B-B14F-4D97-AF65-F5344CB8AC3E}">
        <p14:creationId xmlns:p14="http://schemas.microsoft.com/office/powerpoint/2010/main" val="261240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93463" y="1506883"/>
            <a:ext cx="11005073" cy="1914370"/>
          </a:xfrm>
          <a:prstGeom prst="rect">
            <a:avLst/>
          </a:prstGeom>
          <a:noFill/>
        </p:spPr>
        <p:txBody>
          <a:bodyPr wrap="square" rtlCol="0">
            <a:spAutoFit/>
          </a:bodyPr>
          <a:lstStyle/>
          <a:p>
            <a:pPr>
              <a:lnSpc>
                <a:spcPct val="120000"/>
              </a:lnSpc>
            </a:pPr>
            <a:r>
              <a:rPr lang="en-US" sz="2000" dirty="0">
                <a:solidFill>
                  <a:schemeClr val="tx1">
                    <a:lumMod val="75000"/>
                    <a:lumOff val="25000"/>
                  </a:schemeClr>
                </a:solidFill>
                <a:latin typeface="Calibri" panose="020F0502020204030204" pitchFamily="34" charset="0"/>
                <a:cs typeface="Calibri" panose="020F0502020204030204" pitchFamily="34" charset="0"/>
              </a:rPr>
              <a:t>Welcome to Session 4. We have a new person who is going to help us for the rest of these sessions and that’s Matthew Burton. Matthew is an author, TV presenter (occasionally on BBC Bitesize) and starred in ‘Educating Yorkshire’. He is also often on TV and radio being interviewed. He is a headteacher and has written ‘Go Big’ to help you as you move on to secondary school. Gemma is still here and will pop up at the end!</a:t>
            </a:r>
          </a:p>
        </p:txBody>
      </p:sp>
      <p:sp>
        <p:nvSpPr>
          <p:cNvPr id="8" name="TextBox 7"/>
          <p:cNvSpPr txBox="1"/>
          <p:nvPr/>
        </p:nvSpPr>
        <p:spPr>
          <a:xfrm>
            <a:off x="1865807" y="3421253"/>
            <a:ext cx="3313356" cy="2740544"/>
          </a:xfrm>
          <a:prstGeom prst="rect">
            <a:avLst/>
          </a:prstGeom>
          <a:noFill/>
          <a:ln>
            <a:noFill/>
          </a:ln>
        </p:spPr>
        <p:txBody>
          <a:bodyPr wrap="square" lIns="180000" tIns="108000" rtlCol="0">
            <a:spAutoFit/>
          </a:bodyPr>
          <a:lstStyle/>
          <a:p>
            <a:r>
              <a:rPr lang="en-US" sz="2400" dirty="0">
                <a:solidFill>
                  <a:schemeClr val="tx1">
                    <a:lumMod val="75000"/>
                    <a:lumOff val="25000"/>
                  </a:schemeClr>
                </a:solidFill>
                <a:latin typeface="Calibri Light" panose="020F0302020204030204" pitchFamily="34" charset="0"/>
                <a:cs typeface="Calibri Light" panose="020F0302020204030204" pitchFamily="34" charset="0"/>
              </a:rPr>
              <a:t>Matthew Burton </a:t>
            </a: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67DD7885-DB58-AA4F-B0B5-FA8F7FDF9091}"/>
              </a:ext>
            </a:extLst>
          </p:cNvPr>
          <p:cNvSpPr txBox="1"/>
          <p:nvPr/>
        </p:nvSpPr>
        <p:spPr>
          <a:xfrm>
            <a:off x="6325604" y="3378792"/>
            <a:ext cx="3313356" cy="3479208"/>
          </a:xfrm>
          <a:prstGeom prst="rect">
            <a:avLst/>
          </a:prstGeom>
          <a:noFill/>
          <a:ln>
            <a:noFill/>
          </a:ln>
        </p:spPr>
        <p:txBody>
          <a:bodyPr wrap="square" lIns="180000" tIns="108000" rtlCol="0">
            <a:spAutoFit/>
          </a:bodyPr>
          <a:lstStyle/>
          <a:p>
            <a:r>
              <a:rPr lang="en-US" sz="2400" dirty="0">
                <a:solidFill>
                  <a:schemeClr val="tx1">
                    <a:lumMod val="75000"/>
                    <a:lumOff val="25000"/>
                  </a:schemeClr>
                </a:solidFill>
                <a:latin typeface="Calibri Light" panose="020F0302020204030204" pitchFamily="34" charset="0"/>
                <a:cs typeface="Calibri Light" panose="020F0302020204030204" pitchFamily="34" charset="0"/>
              </a:rPr>
              <a:t>Gemma Oaten</a:t>
            </a: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p:txBody>
      </p:sp>
      <p:pic>
        <p:nvPicPr>
          <p:cNvPr id="10" name="Picture 9" descr="A person looking at the camera&#10;&#10;Description automatically generated">
            <a:extLst>
              <a:ext uri="{FF2B5EF4-FFF2-40B4-BE49-F238E27FC236}">
                <a16:creationId xmlns:a16="http://schemas.microsoft.com/office/drawing/2014/main" id="{3301CC00-B627-9544-830E-64EAB7A1DD0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84034" y="4008818"/>
            <a:ext cx="1764835" cy="2684597"/>
          </a:xfrm>
          <a:prstGeom prst="rect">
            <a:avLst/>
          </a:prstGeom>
        </p:spPr>
      </p:pic>
      <p:pic>
        <p:nvPicPr>
          <p:cNvPr id="16" name="Picture 15" descr="A person standing on a city street&#10;&#10;Description automatically generated">
            <a:extLst>
              <a:ext uri="{FF2B5EF4-FFF2-40B4-BE49-F238E27FC236}">
                <a16:creationId xmlns:a16="http://schemas.microsoft.com/office/drawing/2014/main" id="{A027DF74-611D-1F4C-ABAD-66F9404257F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33913" y="4011517"/>
            <a:ext cx="2232115" cy="2648212"/>
          </a:xfrm>
          <a:prstGeom prst="rect">
            <a:avLst/>
          </a:prstGeom>
        </p:spPr>
      </p:pic>
    </p:spTree>
    <p:extLst>
      <p:ext uri="{BB962C8B-B14F-4D97-AF65-F5344CB8AC3E}">
        <p14:creationId xmlns:p14="http://schemas.microsoft.com/office/powerpoint/2010/main" val="2038969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2EEDB7-AB12-4772-A312-86165EC10642}"/>
              </a:ext>
            </a:extLst>
          </p:cNvPr>
          <p:cNvSpPr/>
          <p:nvPr/>
        </p:nvSpPr>
        <p:spPr>
          <a:xfrm>
            <a:off x="4741302" y="3660476"/>
            <a:ext cx="2709395" cy="261610"/>
          </a:xfrm>
          <a:prstGeom prst="rect">
            <a:avLst/>
          </a:prstGeom>
        </p:spPr>
        <p:txBody>
          <a:bodyPr wrap="none">
            <a:spAutoFit/>
          </a:bodyPr>
          <a:lstStyle/>
          <a:p>
            <a:pPr lvl="0" algn="ctr">
              <a:defRPr/>
            </a:pPr>
            <a:r>
              <a:rPr lang="en-GB" sz="1100" b="1">
                <a:latin typeface="Calibri" panose="020F0502020204030204" pitchFamily="34" charset="0"/>
                <a:cs typeface="Calibri" panose="020F0502020204030204" pitchFamily="34" charset="0"/>
              </a:rPr>
              <a:t>© </a:t>
            </a:r>
            <a:r>
              <a:rPr lang="en-GB" sz="1100" b="1" dirty="0">
                <a:latin typeface="Calibri" panose="020F0502020204030204" pitchFamily="34" charset="0"/>
                <a:cs typeface="Calibri" panose="020F0502020204030204" pitchFamily="34" charset="0"/>
              </a:rPr>
              <a:t>2020 The </a:t>
            </a:r>
            <a:r>
              <a:rPr lang="en-GB" sz="1100" b="1" dirty="0" err="1">
                <a:latin typeface="Calibri" panose="020F0502020204030204" pitchFamily="34" charset="0"/>
                <a:cs typeface="Calibri" panose="020F0502020204030204" pitchFamily="34" charset="0"/>
              </a:rPr>
              <a:t>PiXL</a:t>
            </a:r>
            <a:r>
              <a:rPr lang="en-GB" sz="1100" b="1" dirty="0">
                <a:latin typeface="Calibri" panose="020F0502020204030204" pitchFamily="34" charset="0"/>
                <a:cs typeface="Calibri" panose="020F0502020204030204" pitchFamily="34" charset="0"/>
              </a:rPr>
              <a:t> Club Ltd and Hachette UK</a:t>
            </a:r>
            <a:endParaRPr kumimoji="0" lang="en-US" sz="1100" b="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DA3D888F-2F12-D64C-A47F-550E2DD2A721}"/>
              </a:ext>
            </a:extLst>
          </p:cNvPr>
          <p:cNvSpPr txBox="1"/>
          <p:nvPr/>
        </p:nvSpPr>
        <p:spPr>
          <a:xfrm>
            <a:off x="2944978" y="4066590"/>
            <a:ext cx="6576094" cy="2296013"/>
          </a:xfrm>
          <a:prstGeom prst="rect">
            <a:avLst/>
          </a:prstGeom>
          <a:noFill/>
          <a:ln w="53975" cap="sq" cmpd="dbl">
            <a:solidFill>
              <a:schemeClr val="bg1">
                <a:lumMod val="50000"/>
              </a:schemeClr>
            </a:solidFill>
            <a:prstDash val="solid"/>
            <a:miter lim="800000"/>
          </a:ln>
        </p:spPr>
        <p:txBody>
          <a:bodyPr wrap="square" rtlCol="0">
            <a:spAutoFit/>
          </a:bodyPr>
          <a:lstStyle/>
          <a:p>
            <a:pPr>
              <a:lnSpc>
                <a:spcPct val="120000"/>
              </a:lnSpc>
            </a:pPr>
            <a:endParaRPr lang="en-GB" sz="1000" dirty="0">
              <a:latin typeface="Calibri" panose="020F0502020204030204" pitchFamily="34" charset="0"/>
              <a:cs typeface="Calibri" panose="020F0502020204030204" pitchFamily="34" charset="0"/>
            </a:endParaRPr>
          </a:p>
          <a:p>
            <a:pPr>
              <a:lnSpc>
                <a:spcPct val="120000"/>
              </a:lnSpc>
            </a:pPr>
            <a:r>
              <a:rPr lang="en-GB" sz="1000" dirty="0">
                <a:latin typeface="Calibri" panose="020F0502020204030204" pitchFamily="34" charset="0"/>
                <a:cs typeface="Calibri" panose="020F0502020204030204" pitchFamily="34" charset="0"/>
              </a:rPr>
              <a:t>This resource may be shared with any primary school Year 6 student in its current form, and parts thereof, to enhance your transition work with students.  All opinions and contributions are those of the authors. The contents of this resource are not connected with, or endorsed by, any other company, organisation or institution. </a:t>
            </a:r>
          </a:p>
          <a:p>
            <a:pPr>
              <a:lnSpc>
                <a:spcPct val="120000"/>
              </a:lnSpc>
            </a:pPr>
            <a:r>
              <a:rPr lang="en-GB" sz="1000" dirty="0">
                <a:latin typeface="Calibri" panose="020F0502020204030204" pitchFamily="34" charset="0"/>
                <a:cs typeface="Calibri" panose="020F0502020204030204" pitchFamily="34" charset="0"/>
              </a:rPr>
              <a:t> </a:t>
            </a:r>
          </a:p>
          <a:p>
            <a:pPr>
              <a:lnSpc>
                <a:spcPct val="120000"/>
              </a:lnSpc>
            </a:pPr>
            <a:r>
              <a:rPr lang="en-GB" sz="1000" dirty="0">
                <a:latin typeface="Calibri" panose="020F0502020204030204" pitchFamily="34" charset="0"/>
                <a:cs typeface="Calibri" panose="020F0502020204030204" pitchFamily="34" charset="0"/>
              </a:rPr>
              <a:t>If there are any inadvertent omissions or errors in the acknowledgements or usage, this is unintended and we will remedy these on written notification.</a:t>
            </a:r>
          </a:p>
          <a:p>
            <a:pPr>
              <a:lnSpc>
                <a:spcPct val="120000"/>
              </a:lnSpc>
            </a:pPr>
            <a:r>
              <a:rPr lang="en-GB" sz="1000" dirty="0">
                <a:latin typeface="Calibri" panose="020F0502020204030204" pitchFamily="34" charset="0"/>
                <a:cs typeface="Calibri" panose="020F0502020204030204" pitchFamily="34" charset="0"/>
              </a:rPr>
              <a:t> </a:t>
            </a:r>
          </a:p>
          <a:p>
            <a:pPr>
              <a:lnSpc>
                <a:spcPct val="120000"/>
              </a:lnSpc>
            </a:pPr>
            <a:r>
              <a:rPr lang="en-GB" sz="1000" dirty="0">
                <a:latin typeface="Calibri" panose="020F0502020204030204" pitchFamily="34" charset="0"/>
                <a:cs typeface="Calibri" panose="020F0502020204030204" pitchFamily="34" charset="0"/>
              </a:rPr>
              <a:t>Hachette UK own 'You Are Awesome' by Matthew Syed and 'Go Big' by Matthew Burton, which may be purchased by individuals and schools, should they wish to do so to enhance these resources for students.  'You Are Awesome' illustrations copyright © Toby Triumph.  'Go Big' illustrations copyright © Chris Madden. </a:t>
            </a:r>
          </a:p>
          <a:p>
            <a:pPr>
              <a:lnSpc>
                <a:spcPct val="120000"/>
              </a:lnSpc>
            </a:pPr>
            <a:r>
              <a:rPr lang="en-GB" sz="10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036499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6842" y="1411260"/>
            <a:ext cx="8187643" cy="1077218"/>
          </a:xfrm>
          <a:prstGeom prst="rect">
            <a:avLst/>
          </a:prstGeom>
          <a:noFill/>
        </p:spPr>
        <p:txBody>
          <a:bodyPr wrap="square" rtlCol="0">
            <a:spAutoFit/>
          </a:bodyPr>
          <a:lstStyle/>
          <a:p>
            <a:r>
              <a:rPr lang="en-US" sz="3200" b="1" dirty="0">
                <a:solidFill>
                  <a:schemeClr val="tx1">
                    <a:lumMod val="75000"/>
                    <a:lumOff val="25000"/>
                  </a:schemeClr>
                </a:solidFill>
                <a:latin typeface="Calibri" panose="020F0502020204030204" pitchFamily="34" charset="0"/>
                <a:cs typeface="Calibri" panose="020F0502020204030204" pitchFamily="34" charset="0"/>
              </a:rPr>
              <a:t>In Session 3, we </a:t>
            </a:r>
            <a:r>
              <a:rPr lang="en-GB" sz="3200" b="1" dirty="0">
                <a:solidFill>
                  <a:schemeClr val="tx1">
                    <a:lumMod val="75000"/>
                    <a:lumOff val="25000"/>
                  </a:schemeClr>
                </a:solidFill>
                <a:latin typeface="Calibri" panose="020F0502020204030204" pitchFamily="34" charset="0"/>
                <a:cs typeface="Calibri" panose="020F0502020204030204" pitchFamily="34" charset="0"/>
              </a:rPr>
              <a:t>looked at </a:t>
            </a:r>
            <a:r>
              <a:rPr lang="en-US" sz="3200" b="1" dirty="0">
                <a:solidFill>
                  <a:schemeClr val="tx1">
                    <a:lumMod val="75000"/>
                    <a:lumOff val="25000"/>
                  </a:schemeClr>
                </a:solidFill>
                <a:latin typeface="Calibri" panose="020F0502020204030204" pitchFamily="34" charset="0"/>
                <a:cs typeface="Calibri" panose="020F0502020204030204" pitchFamily="34" charset="0"/>
              </a:rPr>
              <a:t>the things that we worry about including the fear of failure.</a:t>
            </a:r>
          </a:p>
        </p:txBody>
      </p:sp>
      <p:sp>
        <p:nvSpPr>
          <p:cNvPr id="12" name="TextBox 11"/>
          <p:cNvSpPr txBox="1"/>
          <p:nvPr/>
        </p:nvSpPr>
        <p:spPr>
          <a:xfrm>
            <a:off x="716842" y="4627681"/>
            <a:ext cx="6788139" cy="707886"/>
          </a:xfrm>
          <a:prstGeom prst="rect">
            <a:avLst/>
          </a:prstGeom>
          <a:noFill/>
        </p:spPr>
        <p:txBody>
          <a:bodyPr wrap="square" rtlCol="0">
            <a:spAutoFit/>
          </a:bodyPr>
          <a:lstStyle/>
          <a:p>
            <a:r>
              <a:rPr lang="en-US" sz="2000" dirty="0">
                <a:solidFill>
                  <a:schemeClr val="tx1">
                    <a:lumMod val="75000"/>
                    <a:lumOff val="25000"/>
                  </a:schemeClr>
                </a:solidFill>
                <a:latin typeface="Calibri" panose="020F0502020204030204" pitchFamily="34" charset="0"/>
                <a:cs typeface="Calibri" panose="020F0502020204030204" pitchFamily="34" charset="0"/>
              </a:rPr>
              <a:t>People who want to be awesome and mature, make failure an opportunity to learn.</a:t>
            </a:r>
          </a:p>
        </p:txBody>
      </p:sp>
      <p:pic>
        <p:nvPicPr>
          <p:cNvPr id="9" name="Picture 8" descr="A picture containing clock, man, standing&#10;&#10;Description automatically generated">
            <a:extLst>
              <a:ext uri="{FF2B5EF4-FFF2-40B4-BE49-F238E27FC236}">
                <a16:creationId xmlns:a16="http://schemas.microsoft.com/office/drawing/2014/main" id="{D838E7F0-A4E1-0747-A1E1-3EBA90D469F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036220" y="2157974"/>
            <a:ext cx="3438938" cy="4730218"/>
          </a:xfrm>
          <a:prstGeom prst="rect">
            <a:avLst/>
          </a:prstGeom>
        </p:spPr>
      </p:pic>
      <p:sp>
        <p:nvSpPr>
          <p:cNvPr id="6" name="TextBox 5"/>
          <p:cNvSpPr txBox="1"/>
          <p:nvPr/>
        </p:nvSpPr>
        <p:spPr>
          <a:xfrm>
            <a:off x="716842" y="3333216"/>
            <a:ext cx="5290400" cy="707886"/>
          </a:xfrm>
          <a:prstGeom prst="rect">
            <a:avLst/>
          </a:prstGeom>
          <a:noFill/>
        </p:spPr>
        <p:txBody>
          <a:bodyPr wrap="square" rtlCol="0">
            <a:spAutoFit/>
          </a:bodyPr>
          <a:lstStyle/>
          <a:p>
            <a:r>
              <a:rPr lang="en-US" sz="2000" dirty="0">
                <a:solidFill>
                  <a:schemeClr val="tx1">
                    <a:lumMod val="75000"/>
                    <a:lumOff val="25000"/>
                  </a:schemeClr>
                </a:solidFill>
                <a:latin typeface="Calibri" panose="020F0502020204030204" pitchFamily="34" charset="0"/>
                <a:cs typeface="Calibri" panose="020F0502020204030204" pitchFamily="34" charset="0"/>
              </a:rPr>
              <a:t>We agreed that failure is a way to learn and we should embrace it!</a:t>
            </a:r>
          </a:p>
        </p:txBody>
      </p:sp>
    </p:spTree>
    <p:extLst>
      <p:ext uri="{BB962C8B-B14F-4D97-AF65-F5344CB8AC3E}">
        <p14:creationId xmlns:p14="http://schemas.microsoft.com/office/powerpoint/2010/main" val="974846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19920" y="5637026"/>
            <a:ext cx="7469810" cy="707886"/>
          </a:xfrm>
          <a:prstGeom prst="rect">
            <a:avLst/>
          </a:prstGeom>
          <a:noFill/>
        </p:spPr>
        <p:txBody>
          <a:bodyPr wrap="square" rtlCol="0">
            <a:spAutoFit/>
          </a:bodyPr>
          <a:lstStyle/>
          <a:p>
            <a:r>
              <a:rPr lang="en-US" sz="2000" dirty="0">
                <a:solidFill>
                  <a:schemeClr val="tx1">
                    <a:lumMod val="75000"/>
                    <a:lumOff val="25000"/>
                  </a:schemeClr>
                </a:solidFill>
                <a:latin typeface="Calibri" panose="020F0502020204030204" pitchFamily="34" charset="0"/>
                <a:cs typeface="Calibri" panose="020F0502020204030204" pitchFamily="34" charset="0"/>
              </a:rPr>
              <a:t>We are now looking at Matthew Burton’s book ‘Go Big’. If you are reading alongside these sessions, then you can read up to page 35.</a:t>
            </a:r>
          </a:p>
        </p:txBody>
      </p:sp>
      <p:sp>
        <p:nvSpPr>
          <p:cNvPr id="4" name="TextBox 3"/>
          <p:cNvSpPr txBox="1"/>
          <p:nvPr/>
        </p:nvSpPr>
        <p:spPr>
          <a:xfrm>
            <a:off x="607225" y="1446264"/>
            <a:ext cx="10799180" cy="461665"/>
          </a:xfrm>
          <a:prstGeom prst="rect">
            <a:avLst/>
          </a:prstGeom>
          <a:noFill/>
        </p:spPr>
        <p:txBody>
          <a:bodyPr wrap="square" rtlCol="0">
            <a:spAutoFit/>
          </a:bodyPr>
          <a:lstStyle/>
          <a:p>
            <a:r>
              <a:rPr lang="en-US" sz="2400" b="1" dirty="0">
                <a:solidFill>
                  <a:schemeClr val="tx1">
                    <a:lumMod val="75000"/>
                    <a:lumOff val="25000"/>
                  </a:schemeClr>
                </a:solidFill>
                <a:latin typeface="Calibri" panose="020F0502020204030204" pitchFamily="34" charset="0"/>
                <a:cs typeface="Calibri" panose="020F0502020204030204" pitchFamily="34" charset="0"/>
              </a:rPr>
              <a:t>Here is Matthew Burton to introduce today’s session:</a:t>
            </a:r>
          </a:p>
        </p:txBody>
      </p:sp>
      <p:pic>
        <p:nvPicPr>
          <p:cNvPr id="7" name="Picture 6" descr="A person standing in front of a window&#10;&#10;Description automatically generated">
            <a:hlinkClick r:id="rId2"/>
            <a:extLst>
              <a:ext uri="{FF2B5EF4-FFF2-40B4-BE49-F238E27FC236}">
                <a16:creationId xmlns:a16="http://schemas.microsoft.com/office/drawing/2014/main" id="{0295ABC4-9053-0D4F-BF85-7A4BA35843B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19919" y="2188030"/>
            <a:ext cx="5307851" cy="2981122"/>
          </a:xfrm>
          <a:prstGeom prst="rect">
            <a:avLst/>
          </a:prstGeom>
        </p:spPr>
      </p:pic>
      <p:pic>
        <p:nvPicPr>
          <p:cNvPr id="9" name="Picture 8" descr="A close up of a logo&#10;&#10;Description automatically generated">
            <a:hlinkClick r:id="rId2"/>
            <a:extLst>
              <a:ext uri="{FF2B5EF4-FFF2-40B4-BE49-F238E27FC236}">
                <a16:creationId xmlns:a16="http://schemas.microsoft.com/office/drawing/2014/main" id="{F90C0676-3E5D-A240-8530-FEA600508A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11794" y="2351441"/>
            <a:ext cx="2324100" cy="2654300"/>
          </a:xfrm>
          <a:prstGeom prst="rect">
            <a:avLst/>
          </a:prstGeom>
        </p:spPr>
      </p:pic>
      <p:pic>
        <p:nvPicPr>
          <p:cNvPr id="2" name="Picture 1">
            <a:extLst>
              <a:ext uri="{FF2B5EF4-FFF2-40B4-BE49-F238E27FC236}">
                <a16:creationId xmlns:a16="http://schemas.microsoft.com/office/drawing/2014/main" id="{FCA20294-F941-AF49-B1BF-B4BC39CF77C2}"/>
              </a:ext>
            </a:extLst>
          </p:cNvPr>
          <p:cNvPicPr>
            <a:picLocks noChangeAspect="1"/>
          </p:cNvPicPr>
          <p:nvPr/>
        </p:nvPicPr>
        <p:blipFill>
          <a:blip r:embed="rId5"/>
          <a:stretch>
            <a:fillRect/>
          </a:stretch>
        </p:blipFill>
        <p:spPr>
          <a:xfrm>
            <a:off x="1128713" y="2184977"/>
            <a:ext cx="2962275" cy="4184004"/>
          </a:xfrm>
          <a:prstGeom prst="rect">
            <a:avLst/>
          </a:prstGeom>
        </p:spPr>
      </p:pic>
    </p:spTree>
    <p:extLst>
      <p:ext uri="{BB962C8B-B14F-4D97-AF65-F5344CB8AC3E}">
        <p14:creationId xmlns:p14="http://schemas.microsoft.com/office/powerpoint/2010/main" val="1120447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1D7A65-557E-44A4-9176-C42E2750CCE6}"/>
              </a:ext>
            </a:extLst>
          </p:cNvPr>
          <p:cNvSpPr/>
          <p:nvPr/>
        </p:nvSpPr>
        <p:spPr>
          <a:xfrm>
            <a:off x="498672" y="1295104"/>
            <a:ext cx="6096000" cy="646331"/>
          </a:xfrm>
          <a:prstGeom prst="rect">
            <a:avLst/>
          </a:prstGeom>
        </p:spPr>
        <p:txBody>
          <a:bodyPr>
            <a:spAutoFit/>
          </a:bodyPr>
          <a:lstStyle/>
          <a:p>
            <a:pPr lvl="0">
              <a:spcAft>
                <a:spcPts val="0"/>
              </a:spcAft>
            </a:pPr>
            <a:r>
              <a:rPr lang="en-GB" sz="3600" b="1" dirty="0">
                <a:solidFill>
                  <a:schemeClr val="tx1">
                    <a:lumMod val="75000"/>
                    <a:lumOff val="25000"/>
                  </a:schemeClr>
                </a:solidFill>
                <a:latin typeface="Calibri" panose="020F0502020204030204" pitchFamily="34" charset="0"/>
                <a:cs typeface="Times New Roman" panose="02020603050405020304" pitchFamily="18" charset="0"/>
              </a:rPr>
              <a:t>What is change?</a:t>
            </a:r>
            <a:endParaRPr lang="en-GB" sz="3600" b="1" dirty="0">
              <a:solidFill>
                <a:schemeClr val="tx1">
                  <a:lumMod val="75000"/>
                  <a:lumOff val="25000"/>
                </a:schemeClr>
              </a:solidFill>
            </a:endParaRPr>
          </a:p>
        </p:txBody>
      </p:sp>
      <p:sp>
        <p:nvSpPr>
          <p:cNvPr id="6" name="TextBox 5">
            <a:extLst>
              <a:ext uri="{FF2B5EF4-FFF2-40B4-BE49-F238E27FC236}">
                <a16:creationId xmlns:a16="http://schemas.microsoft.com/office/drawing/2014/main" id="{108DBC73-96A8-4CC3-89AB-955CD12570C6}"/>
              </a:ext>
            </a:extLst>
          </p:cNvPr>
          <p:cNvSpPr txBox="1"/>
          <p:nvPr/>
        </p:nvSpPr>
        <p:spPr>
          <a:xfrm>
            <a:off x="498672" y="2002990"/>
            <a:ext cx="5781206" cy="4051558"/>
          </a:xfrm>
          <a:prstGeom prst="rect">
            <a:avLst/>
          </a:prstGeom>
          <a:noFill/>
        </p:spPr>
        <p:txBody>
          <a:bodyPr wrap="square" rtlCol="0">
            <a:spAutoFit/>
          </a:bodyPr>
          <a:lstStyle/>
          <a:p>
            <a:pPr>
              <a:lnSpc>
                <a:spcPct val="120000"/>
              </a:lnSpc>
            </a:pPr>
            <a:r>
              <a:rPr lang="en-GB" sz="2400" dirty="0">
                <a:solidFill>
                  <a:schemeClr val="tx1">
                    <a:lumMod val="75000"/>
                    <a:lumOff val="25000"/>
                  </a:schemeClr>
                </a:solidFill>
                <a:latin typeface="Calibri" panose="020F0502020204030204" pitchFamily="34" charset="0"/>
                <a:cs typeface="Calibri" panose="020F0502020204030204" pitchFamily="34" charset="0"/>
              </a:rPr>
              <a:t>In life, we go through many different changes or ‘transitions’. Here are some examples: </a:t>
            </a:r>
          </a:p>
          <a:p>
            <a:pPr marL="285750" indent="-285750">
              <a:lnSpc>
                <a:spcPct val="120000"/>
              </a:lnSpc>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Moving house </a:t>
            </a:r>
          </a:p>
          <a:p>
            <a:pPr marL="285750" indent="-285750">
              <a:lnSpc>
                <a:spcPct val="120000"/>
              </a:lnSpc>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Becoming a vegetarian</a:t>
            </a:r>
          </a:p>
          <a:p>
            <a:pPr marL="285750" indent="-285750">
              <a:lnSpc>
                <a:spcPct val="120000"/>
              </a:lnSpc>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Becoming a brother or sister</a:t>
            </a:r>
          </a:p>
          <a:p>
            <a:pPr marL="285750" indent="-285750">
              <a:lnSpc>
                <a:spcPct val="120000"/>
              </a:lnSpc>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Getting your first job</a:t>
            </a:r>
          </a:p>
          <a:p>
            <a:pPr marL="285750" indent="-285750">
              <a:lnSpc>
                <a:spcPct val="120000"/>
              </a:lnSpc>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Breaking your leg or arm</a:t>
            </a:r>
          </a:p>
          <a:p>
            <a:pPr marL="285750" indent="-285750">
              <a:lnSpc>
                <a:spcPct val="120000"/>
              </a:lnSpc>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Growing up</a:t>
            </a:r>
          </a:p>
          <a:p>
            <a:pPr marL="285750" indent="-285750">
              <a:lnSpc>
                <a:spcPct val="120000"/>
              </a:lnSpc>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Going to secondary school</a:t>
            </a:r>
          </a:p>
        </p:txBody>
      </p:sp>
      <p:pic>
        <p:nvPicPr>
          <p:cNvPr id="4" name="Picture 3" descr="A picture containing outdoor, air, board, man&#10;&#10;Description automatically generated">
            <a:extLst>
              <a:ext uri="{FF2B5EF4-FFF2-40B4-BE49-F238E27FC236}">
                <a16:creationId xmlns:a16="http://schemas.microsoft.com/office/drawing/2014/main" id="{2E00EFA4-DDDE-C94E-B925-F2C6F7E8B2B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79878" y="2860386"/>
            <a:ext cx="5138159" cy="3429000"/>
          </a:xfrm>
          <a:prstGeom prst="rect">
            <a:avLst/>
          </a:prstGeom>
        </p:spPr>
      </p:pic>
    </p:spTree>
    <p:extLst>
      <p:ext uri="{BB962C8B-B14F-4D97-AF65-F5344CB8AC3E}">
        <p14:creationId xmlns:p14="http://schemas.microsoft.com/office/powerpoint/2010/main" val="3193994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9A221F-DBD5-4E58-AE1D-6D98C61CD8CC}"/>
              </a:ext>
            </a:extLst>
          </p:cNvPr>
          <p:cNvSpPr txBox="1"/>
          <p:nvPr/>
        </p:nvSpPr>
        <p:spPr>
          <a:xfrm>
            <a:off x="322512" y="2118333"/>
            <a:ext cx="3925637" cy="3416320"/>
          </a:xfrm>
          <a:prstGeom prst="rect">
            <a:avLst/>
          </a:prstGeom>
          <a:noFill/>
        </p:spPr>
        <p:txBody>
          <a:bodyPr wrap="square" rtlCol="0">
            <a:spAutoFit/>
          </a:bodyPr>
          <a:lstStyle/>
          <a:p>
            <a:pPr algn="ctr"/>
            <a:r>
              <a:rPr lang="en-GB" sz="3600" b="1" dirty="0">
                <a:solidFill>
                  <a:schemeClr val="tx1">
                    <a:lumMod val="65000"/>
                    <a:lumOff val="35000"/>
                  </a:schemeClr>
                </a:solidFill>
                <a:latin typeface="Calibri" panose="020F0502020204030204" pitchFamily="34" charset="0"/>
              </a:rPr>
              <a:t>One of the biggest changes you will ever make is the leap from primary school to secondary school. </a:t>
            </a:r>
          </a:p>
        </p:txBody>
      </p:sp>
      <p:pic>
        <p:nvPicPr>
          <p:cNvPr id="5" name="Picture 4" descr="A picture containing outdoor, air, dark, flying&#10;&#10;Description automatically generated">
            <a:extLst>
              <a:ext uri="{FF2B5EF4-FFF2-40B4-BE49-F238E27FC236}">
                <a16:creationId xmlns:a16="http://schemas.microsoft.com/office/drawing/2014/main" id="{1AF1045D-46A7-DD4D-A1D2-3610DB9F09E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37100" y="1816100"/>
            <a:ext cx="6629400" cy="4419600"/>
          </a:xfrm>
          <a:prstGeom prst="rect">
            <a:avLst/>
          </a:prstGeom>
        </p:spPr>
      </p:pic>
    </p:spTree>
    <p:extLst>
      <p:ext uri="{BB962C8B-B14F-4D97-AF65-F5344CB8AC3E}">
        <p14:creationId xmlns:p14="http://schemas.microsoft.com/office/powerpoint/2010/main" val="2902332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C2450EF-5A0F-4970-A6B5-628C69D6F186}"/>
              </a:ext>
            </a:extLst>
          </p:cNvPr>
          <p:cNvPicPr>
            <a:picLocks noChangeAspect="1"/>
          </p:cNvPicPr>
          <p:nvPr/>
        </p:nvPicPr>
        <p:blipFill>
          <a:blip r:embed="rId2"/>
          <a:stretch>
            <a:fillRect/>
          </a:stretch>
        </p:blipFill>
        <p:spPr>
          <a:xfrm>
            <a:off x="5071180" y="1422964"/>
            <a:ext cx="6764469" cy="5435036"/>
          </a:xfrm>
          <a:prstGeom prst="rect">
            <a:avLst/>
          </a:prstGeom>
        </p:spPr>
      </p:pic>
      <p:sp>
        <p:nvSpPr>
          <p:cNvPr id="2" name="Rectangle 1">
            <a:extLst>
              <a:ext uri="{FF2B5EF4-FFF2-40B4-BE49-F238E27FC236}">
                <a16:creationId xmlns:a16="http://schemas.microsoft.com/office/drawing/2014/main" id="{E6FDE307-7351-40B2-BC8F-7834875D14F8}"/>
              </a:ext>
            </a:extLst>
          </p:cNvPr>
          <p:cNvSpPr/>
          <p:nvPr/>
        </p:nvSpPr>
        <p:spPr>
          <a:xfrm>
            <a:off x="356351" y="1422964"/>
            <a:ext cx="4311621" cy="1938992"/>
          </a:xfrm>
          <a:prstGeom prst="rect">
            <a:avLst/>
          </a:prstGeom>
          <a:solidFill>
            <a:schemeClr val="bg1"/>
          </a:solidFill>
        </p:spPr>
        <p:txBody>
          <a:bodyPr wrap="square">
            <a:spAutoFit/>
          </a:bodyPr>
          <a:lstStyle/>
          <a:p>
            <a:pPr lvl="0">
              <a:spcAft>
                <a:spcPts val="0"/>
              </a:spcAft>
            </a:pPr>
            <a:r>
              <a:rPr lang="en-GB" sz="60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Change is an opportunity</a:t>
            </a:r>
          </a:p>
        </p:txBody>
      </p:sp>
    </p:spTree>
    <p:extLst>
      <p:ext uri="{BB962C8B-B14F-4D97-AF65-F5344CB8AC3E}">
        <p14:creationId xmlns:p14="http://schemas.microsoft.com/office/powerpoint/2010/main" val="2367060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CC9769-5382-41C8-A3F3-8A1859EA9BD2}"/>
              </a:ext>
            </a:extLst>
          </p:cNvPr>
          <p:cNvSpPr/>
          <p:nvPr/>
        </p:nvSpPr>
        <p:spPr>
          <a:xfrm>
            <a:off x="1563815" y="1481618"/>
            <a:ext cx="8506624" cy="646331"/>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How can you face change and be prepared?</a:t>
            </a:r>
          </a:p>
        </p:txBody>
      </p:sp>
      <p:sp>
        <p:nvSpPr>
          <p:cNvPr id="3" name="TextBox 2">
            <a:extLst>
              <a:ext uri="{FF2B5EF4-FFF2-40B4-BE49-F238E27FC236}">
                <a16:creationId xmlns:a16="http://schemas.microsoft.com/office/drawing/2014/main" id="{2E6AF6C9-FCA7-41D4-8109-60F8C1E66F8A}"/>
              </a:ext>
            </a:extLst>
          </p:cNvPr>
          <p:cNvSpPr txBox="1"/>
          <p:nvPr/>
        </p:nvSpPr>
        <p:spPr>
          <a:xfrm>
            <a:off x="1619881" y="2570174"/>
            <a:ext cx="4197246" cy="830997"/>
          </a:xfrm>
          <a:prstGeom prst="rect">
            <a:avLst/>
          </a:prstGeom>
          <a:noFill/>
        </p:spPr>
        <p:txBody>
          <a:bodyPr wrap="square" rtlCol="0">
            <a:spAutoFit/>
          </a:bodyPr>
          <a:lstStyle/>
          <a:p>
            <a:pPr algn="ctr"/>
            <a:r>
              <a:rPr lang="en-GB" sz="2400" dirty="0">
                <a:solidFill>
                  <a:schemeClr val="tx1">
                    <a:lumMod val="75000"/>
                    <a:lumOff val="25000"/>
                  </a:schemeClr>
                </a:solidFill>
                <a:latin typeface="Calibri" panose="020F0502020204030204" pitchFamily="34" charset="0"/>
              </a:rPr>
              <a:t>Talk to friends and family about your concerns or excitement.</a:t>
            </a:r>
          </a:p>
        </p:txBody>
      </p:sp>
      <p:sp>
        <p:nvSpPr>
          <p:cNvPr id="4" name="TextBox 3">
            <a:extLst>
              <a:ext uri="{FF2B5EF4-FFF2-40B4-BE49-F238E27FC236}">
                <a16:creationId xmlns:a16="http://schemas.microsoft.com/office/drawing/2014/main" id="{88CB6EE7-0A59-47BA-BEBE-A45FC2A9A8B2}"/>
              </a:ext>
            </a:extLst>
          </p:cNvPr>
          <p:cNvSpPr txBox="1"/>
          <p:nvPr/>
        </p:nvSpPr>
        <p:spPr>
          <a:xfrm>
            <a:off x="1619881" y="4031173"/>
            <a:ext cx="4197246" cy="830997"/>
          </a:xfrm>
          <a:prstGeom prst="rect">
            <a:avLst/>
          </a:prstGeom>
          <a:noFill/>
        </p:spPr>
        <p:txBody>
          <a:bodyPr wrap="square" rtlCol="0">
            <a:spAutoFit/>
          </a:bodyPr>
          <a:lstStyle/>
          <a:p>
            <a:pPr algn="ctr"/>
            <a:r>
              <a:rPr lang="en-GB" sz="2400" dirty="0">
                <a:solidFill>
                  <a:schemeClr val="tx1">
                    <a:lumMod val="75000"/>
                    <a:lumOff val="25000"/>
                  </a:schemeClr>
                </a:solidFill>
                <a:latin typeface="Calibri" panose="020F0502020204030204" pitchFamily="34" charset="0"/>
              </a:rPr>
              <a:t>Learn the layout of your new school.</a:t>
            </a:r>
          </a:p>
        </p:txBody>
      </p:sp>
      <p:sp>
        <p:nvSpPr>
          <p:cNvPr id="5" name="TextBox 4">
            <a:extLst>
              <a:ext uri="{FF2B5EF4-FFF2-40B4-BE49-F238E27FC236}">
                <a16:creationId xmlns:a16="http://schemas.microsoft.com/office/drawing/2014/main" id="{E1B57213-0E35-4EB8-91C8-E6950C9DE6AB}"/>
              </a:ext>
            </a:extLst>
          </p:cNvPr>
          <p:cNvSpPr txBox="1"/>
          <p:nvPr/>
        </p:nvSpPr>
        <p:spPr>
          <a:xfrm>
            <a:off x="6441286" y="2570174"/>
            <a:ext cx="4197246" cy="830997"/>
          </a:xfrm>
          <a:prstGeom prst="rect">
            <a:avLst/>
          </a:prstGeom>
          <a:noFill/>
        </p:spPr>
        <p:txBody>
          <a:bodyPr wrap="square" rtlCol="0">
            <a:spAutoFit/>
          </a:bodyPr>
          <a:lstStyle/>
          <a:p>
            <a:pPr algn="ctr"/>
            <a:r>
              <a:rPr lang="en-GB" sz="2400" dirty="0">
                <a:solidFill>
                  <a:schemeClr val="tx1">
                    <a:lumMod val="75000"/>
                    <a:lumOff val="25000"/>
                  </a:schemeClr>
                </a:solidFill>
                <a:latin typeface="Calibri" panose="020F0502020204030204" pitchFamily="34" charset="0"/>
              </a:rPr>
              <a:t>Be organised and get all of your equipment ready.</a:t>
            </a:r>
          </a:p>
        </p:txBody>
      </p:sp>
      <p:sp>
        <p:nvSpPr>
          <p:cNvPr id="6" name="TextBox 5">
            <a:extLst>
              <a:ext uri="{FF2B5EF4-FFF2-40B4-BE49-F238E27FC236}">
                <a16:creationId xmlns:a16="http://schemas.microsoft.com/office/drawing/2014/main" id="{48BDAF54-9AAC-438B-94E0-6548FEC9B3F4}"/>
              </a:ext>
            </a:extLst>
          </p:cNvPr>
          <p:cNvSpPr txBox="1"/>
          <p:nvPr/>
        </p:nvSpPr>
        <p:spPr>
          <a:xfrm>
            <a:off x="6441286" y="5376382"/>
            <a:ext cx="4197246" cy="461665"/>
          </a:xfrm>
          <a:prstGeom prst="rect">
            <a:avLst/>
          </a:prstGeom>
          <a:noFill/>
        </p:spPr>
        <p:txBody>
          <a:bodyPr wrap="square" rtlCol="0">
            <a:spAutoFit/>
          </a:bodyPr>
          <a:lstStyle/>
          <a:p>
            <a:pPr algn="ctr"/>
            <a:r>
              <a:rPr lang="en-GB" sz="2400" dirty="0">
                <a:solidFill>
                  <a:schemeClr val="tx1">
                    <a:lumMod val="75000"/>
                    <a:lumOff val="25000"/>
                  </a:schemeClr>
                </a:solidFill>
                <a:latin typeface="Calibri" panose="020F0502020204030204" pitchFamily="34" charset="0"/>
              </a:rPr>
              <a:t>Never be afraid to ask for help.</a:t>
            </a:r>
          </a:p>
        </p:txBody>
      </p:sp>
      <p:sp>
        <p:nvSpPr>
          <p:cNvPr id="8" name="TextBox 7">
            <a:extLst>
              <a:ext uri="{FF2B5EF4-FFF2-40B4-BE49-F238E27FC236}">
                <a16:creationId xmlns:a16="http://schemas.microsoft.com/office/drawing/2014/main" id="{5FE3E7BC-83EE-4E62-8B02-34587F2374BE}"/>
              </a:ext>
            </a:extLst>
          </p:cNvPr>
          <p:cNvSpPr txBox="1"/>
          <p:nvPr/>
        </p:nvSpPr>
        <p:spPr>
          <a:xfrm>
            <a:off x="6441286" y="4031173"/>
            <a:ext cx="4197246" cy="830997"/>
          </a:xfrm>
          <a:prstGeom prst="rect">
            <a:avLst/>
          </a:prstGeom>
          <a:noFill/>
        </p:spPr>
        <p:txBody>
          <a:bodyPr wrap="square" rtlCol="0">
            <a:spAutoFit/>
          </a:bodyPr>
          <a:lstStyle/>
          <a:p>
            <a:pPr algn="ctr"/>
            <a:r>
              <a:rPr lang="en-GB" sz="2400" dirty="0">
                <a:solidFill>
                  <a:schemeClr val="tx1">
                    <a:lumMod val="75000"/>
                    <a:lumOff val="25000"/>
                  </a:schemeClr>
                </a:solidFill>
                <a:latin typeface="Calibri" panose="020F0502020204030204" pitchFamily="34" charset="0"/>
              </a:rPr>
              <a:t>Know the timetable of your new school.</a:t>
            </a:r>
          </a:p>
        </p:txBody>
      </p:sp>
      <p:sp>
        <p:nvSpPr>
          <p:cNvPr id="9" name="TextBox 8">
            <a:extLst>
              <a:ext uri="{FF2B5EF4-FFF2-40B4-BE49-F238E27FC236}">
                <a16:creationId xmlns:a16="http://schemas.microsoft.com/office/drawing/2014/main" id="{8E61822E-5537-4F6D-A334-ABF215655BE0}"/>
              </a:ext>
            </a:extLst>
          </p:cNvPr>
          <p:cNvSpPr txBox="1"/>
          <p:nvPr/>
        </p:nvSpPr>
        <p:spPr>
          <a:xfrm>
            <a:off x="1619881" y="5376382"/>
            <a:ext cx="4197246" cy="830997"/>
          </a:xfrm>
          <a:prstGeom prst="rect">
            <a:avLst/>
          </a:prstGeom>
          <a:noFill/>
        </p:spPr>
        <p:txBody>
          <a:bodyPr wrap="square" rtlCol="0">
            <a:spAutoFit/>
          </a:bodyPr>
          <a:lstStyle/>
          <a:p>
            <a:pPr algn="ctr"/>
            <a:r>
              <a:rPr lang="en-GB" sz="2400" dirty="0">
                <a:solidFill>
                  <a:schemeClr val="tx1">
                    <a:lumMod val="75000"/>
                    <a:lumOff val="25000"/>
                  </a:schemeClr>
                </a:solidFill>
                <a:latin typeface="Calibri" panose="020F0502020204030204" pitchFamily="34" charset="0"/>
              </a:rPr>
              <a:t>Know what uniform and sports kit you need.</a:t>
            </a:r>
          </a:p>
        </p:txBody>
      </p:sp>
    </p:spTree>
    <p:extLst>
      <p:ext uri="{BB962C8B-B14F-4D97-AF65-F5344CB8AC3E}">
        <p14:creationId xmlns:p14="http://schemas.microsoft.com/office/powerpoint/2010/main" val="20255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9B4A59-0EA2-47C5-ACA3-853E2A0A52B5}"/>
              </a:ext>
            </a:extLst>
          </p:cNvPr>
          <p:cNvSpPr/>
          <p:nvPr/>
        </p:nvSpPr>
        <p:spPr>
          <a:xfrm>
            <a:off x="514145" y="1246117"/>
            <a:ext cx="8302209" cy="1200329"/>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There are many ways we can embrace the </a:t>
            </a:r>
            <a:b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b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change of going to secondary school</a:t>
            </a:r>
          </a:p>
        </p:txBody>
      </p:sp>
      <p:sp>
        <p:nvSpPr>
          <p:cNvPr id="5" name="TextBox 4">
            <a:extLst>
              <a:ext uri="{FF2B5EF4-FFF2-40B4-BE49-F238E27FC236}">
                <a16:creationId xmlns:a16="http://schemas.microsoft.com/office/drawing/2014/main" id="{5C87430C-3C3F-4228-88E2-B253A27C54BF}"/>
              </a:ext>
            </a:extLst>
          </p:cNvPr>
          <p:cNvSpPr txBox="1"/>
          <p:nvPr/>
        </p:nvSpPr>
        <p:spPr>
          <a:xfrm>
            <a:off x="5459507" y="2795451"/>
            <a:ext cx="6186154" cy="2308324"/>
          </a:xfrm>
          <a:prstGeom prst="rect">
            <a:avLst/>
          </a:prstGeom>
          <a:noFill/>
          <a:ln w="19050">
            <a:solidFill>
              <a:srgbClr val="FA6A04"/>
            </a:solidFill>
          </a:ln>
        </p:spPr>
        <p:txBody>
          <a:bodyPr wrap="square" rtlCol="0">
            <a:spAutoFit/>
          </a:bodyPr>
          <a:lstStyle/>
          <a:p>
            <a:pPr marL="285750" indent="-285750">
              <a:buFont typeface="Arial" panose="020B0604020202020204" pitchFamily="34" charset="0"/>
              <a:buChar char="•"/>
            </a:pP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See it as an opportunity to make new friends.</a:t>
            </a:r>
          </a:p>
          <a:p>
            <a:pPr marL="285750" indent="-285750">
              <a:buFont typeface="Arial" panose="020B0604020202020204" pitchFamily="34" charset="0"/>
              <a:buChar char="•"/>
            </a:pP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Try out new clubs and activities.</a:t>
            </a:r>
          </a:p>
          <a:p>
            <a:pPr marL="285750" indent="-285750">
              <a:buFont typeface="Arial" panose="020B0604020202020204" pitchFamily="34" charset="0"/>
              <a:buChar char="•"/>
            </a:pP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Everyone is facing the same thing so try to enjoy it!</a:t>
            </a:r>
          </a:p>
          <a:p>
            <a:pPr marL="285750" indent="-285750">
              <a:buFont typeface="Arial" panose="020B0604020202020204" pitchFamily="34" charset="0"/>
              <a:buChar char="•"/>
            </a:pP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Make a great first impression with your behaviour, organisation and presentation.</a:t>
            </a:r>
          </a:p>
        </p:txBody>
      </p:sp>
      <p:pic>
        <p:nvPicPr>
          <p:cNvPr id="6" name="Picture 5" descr="A group of people looking at a computer&#10;&#10;Description automatically generated">
            <a:extLst>
              <a:ext uri="{FF2B5EF4-FFF2-40B4-BE49-F238E27FC236}">
                <a16:creationId xmlns:a16="http://schemas.microsoft.com/office/drawing/2014/main" id="{D911D427-7CC7-5542-81C2-ED640E5CC0F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6959" y="2809948"/>
            <a:ext cx="4182242" cy="2786026"/>
          </a:xfrm>
          <a:prstGeom prst="rect">
            <a:avLst/>
          </a:prstGeom>
        </p:spPr>
      </p:pic>
    </p:spTree>
    <p:extLst>
      <p:ext uri="{BB962C8B-B14F-4D97-AF65-F5344CB8AC3E}">
        <p14:creationId xmlns:p14="http://schemas.microsoft.com/office/powerpoint/2010/main" val="31598947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ccentBoxVTI">
  <a:themeElements>
    <a:clrScheme name="AnalogousFromLightSeedLeftStep">
      <a:dk1>
        <a:srgbClr val="000000"/>
      </a:dk1>
      <a:lt1>
        <a:srgbClr val="FFFFFF"/>
      </a:lt1>
      <a:dk2>
        <a:srgbClr val="242E41"/>
      </a:dk2>
      <a:lt2>
        <a:srgbClr val="E3E2E8"/>
      </a:lt2>
      <a:accent1>
        <a:srgbClr val="9DA57D"/>
      </a:accent1>
      <a:accent2>
        <a:srgbClr val="ADA176"/>
      </a:accent2>
      <a:accent3>
        <a:srgbClr val="BC9782"/>
      </a:accent3>
      <a:accent4>
        <a:srgbClr val="BA7F82"/>
      </a:accent4>
      <a:accent5>
        <a:srgbClr val="C491A9"/>
      </a:accent5>
      <a:accent6>
        <a:srgbClr val="BA7FB3"/>
      </a:accent6>
      <a:hlink>
        <a:srgbClr val="7A6DB0"/>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10FF5D86C0374D857F0CBCDDC66256" ma:contentTypeVersion="2" ma:contentTypeDescription="Create a new document." ma:contentTypeScope="" ma:versionID="432ec446fa81c9b8967b8fd2e59144ab">
  <xsd:schema xmlns:xsd="http://www.w3.org/2001/XMLSchema" xmlns:xs="http://www.w3.org/2001/XMLSchema" xmlns:p="http://schemas.microsoft.com/office/2006/metadata/properties" xmlns:ns2="8490b287-c3f6-4c07-af82-5b415ac7d635" targetNamespace="http://schemas.microsoft.com/office/2006/metadata/properties" ma:root="true" ma:fieldsID="29b943f1a6af11259f1224bcd26a4cc4" ns2:_="">
    <xsd:import namespace="8490b287-c3f6-4c07-af82-5b415ac7d635"/>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90b287-c3f6-4c07-af82-5b415ac7d6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43340D6-EF7F-4F81-8A95-7D92DF366837}"/>
</file>

<file path=customXml/itemProps2.xml><?xml version="1.0" encoding="utf-8"?>
<ds:datastoreItem xmlns:ds="http://schemas.openxmlformats.org/officeDocument/2006/customXml" ds:itemID="{548D79F3-3003-49D6-B45D-FAD62520E719}">
  <ds:schemaRefs>
    <ds:schemaRef ds:uri="http://schemas.microsoft.com/sharepoint/v3/contenttype/forms"/>
  </ds:schemaRefs>
</ds:datastoreItem>
</file>

<file path=customXml/itemProps3.xml><?xml version="1.0" encoding="utf-8"?>
<ds:datastoreItem xmlns:ds="http://schemas.openxmlformats.org/officeDocument/2006/customXml" ds:itemID="{18E7C21A-33C5-4E00-A96F-59A6EB7C4B82}">
  <ds:schemaRefs>
    <ds:schemaRef ds:uri="http://schemas.microsoft.com/office/2006/metadata/properties"/>
    <ds:schemaRef ds:uri="http://schemas.microsoft.com/office/infopath/2007/PartnerControls"/>
    <ds:schemaRef ds:uri="c6515700-c8ad-4f17-a8ee-c7020ea5e9f3"/>
  </ds:schemaRefs>
</ds:datastoreItem>
</file>

<file path=docProps/app.xml><?xml version="1.0" encoding="utf-8"?>
<Properties xmlns="http://schemas.openxmlformats.org/officeDocument/2006/extended-properties" xmlns:vt="http://schemas.openxmlformats.org/officeDocument/2006/docPropsVTypes">
  <TotalTime>391</TotalTime>
  <Words>1199</Words>
  <Application>Microsoft Office PowerPoint</Application>
  <PresentationFormat>Widescreen</PresentationFormat>
  <Paragraphs>108</Paragraphs>
  <Slides>20</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Arial</vt:lpstr>
      <vt:lpstr>Avenir Next LT Pro</vt:lpstr>
      <vt:lpstr>Calibri</vt:lpstr>
      <vt:lpstr>Calibri Light</vt:lpstr>
      <vt:lpstr>Office Theme</vt:lpstr>
      <vt:lpstr>AccentBoxVTI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Sidell</dc:creator>
  <cp:lastModifiedBy>J Pemble</cp:lastModifiedBy>
  <cp:revision>51</cp:revision>
  <dcterms:created xsi:type="dcterms:W3CDTF">2020-05-02T19:37:52Z</dcterms:created>
  <dcterms:modified xsi:type="dcterms:W3CDTF">2020-07-08T21:10:25Z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0x0101000810FF5D86C0374D857F0CBCDDC66256</vt:lpwstr>
  </property>
</Properties>
</file>